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9"/>
  </p:notesMasterIdLst>
  <p:handoutMasterIdLst>
    <p:handoutMasterId r:id="rId30"/>
  </p:handoutMasterIdLst>
  <p:sldIdLst>
    <p:sldId id="280" r:id="rId2"/>
    <p:sldId id="332" r:id="rId3"/>
    <p:sldId id="334" r:id="rId4"/>
    <p:sldId id="323" r:id="rId5"/>
    <p:sldId id="333" r:id="rId6"/>
    <p:sldId id="335" r:id="rId7"/>
    <p:sldId id="281" r:id="rId8"/>
    <p:sldId id="282" r:id="rId9"/>
    <p:sldId id="283" r:id="rId10"/>
    <p:sldId id="337" r:id="rId11"/>
    <p:sldId id="338" r:id="rId12"/>
    <p:sldId id="339" r:id="rId13"/>
    <p:sldId id="284" r:id="rId14"/>
    <p:sldId id="285" r:id="rId15"/>
    <p:sldId id="286" r:id="rId16"/>
    <p:sldId id="287" r:id="rId17"/>
    <p:sldId id="321" r:id="rId18"/>
    <p:sldId id="322" r:id="rId19"/>
    <p:sldId id="340" r:id="rId20"/>
    <p:sldId id="341" r:id="rId21"/>
    <p:sldId id="307" r:id="rId22"/>
    <p:sldId id="289" r:id="rId23"/>
    <p:sldId id="331" r:id="rId24"/>
    <p:sldId id="310" r:id="rId25"/>
    <p:sldId id="312" r:id="rId26"/>
    <p:sldId id="313" r:id="rId27"/>
    <p:sldId id="314" r:id="rId28"/>
  </p:sldIdLst>
  <p:sldSz cx="9144000" cy="6858000" type="screen4x3"/>
  <p:notesSz cx="7010400" cy="9296400"/>
  <p:defaultTextStyle>
    <a:defPPr>
      <a:defRPr lang="en-US"/>
    </a:defPPr>
    <a:lvl1pPr algn="l" rtl="0" eaLnBrk="0" fontAlgn="base" hangingPunct="0">
      <a:spcBef>
        <a:spcPct val="0"/>
      </a:spcBef>
      <a:spcAft>
        <a:spcPct val="0"/>
      </a:spcAft>
      <a:defRPr sz="24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b="1" kern="1200">
        <a:solidFill>
          <a:schemeClr val="tx1"/>
        </a:solidFill>
        <a:latin typeface="Times New Roman" pitchFamily="18" charset="0"/>
        <a:ea typeface="+mn-ea"/>
        <a:cs typeface="+mn-cs"/>
      </a:defRPr>
    </a:lvl5pPr>
    <a:lvl6pPr marL="2286000" algn="l" defTabSz="914400" rtl="0" eaLnBrk="1" latinLnBrk="0" hangingPunct="1">
      <a:defRPr sz="2400" b="1" kern="1200">
        <a:solidFill>
          <a:schemeClr val="tx1"/>
        </a:solidFill>
        <a:latin typeface="Times New Roman" pitchFamily="18" charset="0"/>
        <a:ea typeface="+mn-ea"/>
        <a:cs typeface="+mn-cs"/>
      </a:defRPr>
    </a:lvl6pPr>
    <a:lvl7pPr marL="2743200" algn="l" defTabSz="914400" rtl="0" eaLnBrk="1" latinLnBrk="0" hangingPunct="1">
      <a:defRPr sz="2400" b="1" kern="1200">
        <a:solidFill>
          <a:schemeClr val="tx1"/>
        </a:solidFill>
        <a:latin typeface="Times New Roman" pitchFamily="18" charset="0"/>
        <a:ea typeface="+mn-ea"/>
        <a:cs typeface="+mn-cs"/>
      </a:defRPr>
    </a:lvl7pPr>
    <a:lvl8pPr marL="3200400" algn="l" defTabSz="914400" rtl="0" eaLnBrk="1" latinLnBrk="0" hangingPunct="1">
      <a:defRPr sz="2400" b="1" kern="1200">
        <a:solidFill>
          <a:schemeClr val="tx1"/>
        </a:solidFill>
        <a:latin typeface="Times New Roman" pitchFamily="18" charset="0"/>
        <a:ea typeface="+mn-ea"/>
        <a:cs typeface="+mn-cs"/>
      </a:defRPr>
    </a:lvl8pPr>
    <a:lvl9pPr marL="3657600" algn="l" defTabSz="914400" rtl="0" eaLnBrk="1" latinLnBrk="0" hangingPunct="1">
      <a:defRPr sz="2400" b="1"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3333FF"/>
    <a:srgbClr val="CCECFF"/>
    <a:srgbClr val="008000"/>
    <a:srgbClr val="663300"/>
    <a:srgbClr val="003300"/>
    <a:srgbClr val="99CCFF"/>
    <a:srgbClr val="006600"/>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1" d="100"/>
          <a:sy n="101" d="100"/>
        </p:scale>
        <p:origin x="-264" y="-90"/>
      </p:cViewPr>
      <p:guideLst>
        <p:guide orient="horz" pos="164"/>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rowd\S63201\!Workgrp\Stewardship\Forest%20Health\ENTOMOLO\Health\2016%20Presentations\Spruce%20Beetle%20Conf\Table%20for%20SB%20Symposium_Oct%209_2016.xlsx"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D:\Presentations%202016\Spruce%20Beetle%20Conf\Table%20for%20SB%20Symposium_Oct%206_2016.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file:///\\Crowd\S63201\!Workgrp\Stewardship\Forest%20Health\ENTOMOLO\Health\2016%20Presentations\Spruce%20Beetle%20Conf\Table%20for%20SB%20Symposium_Oct%209_2016.xlsx" TargetMode="External"/><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1" Type="http://schemas.openxmlformats.org/officeDocument/2006/relationships/oleObject" Target="file:///\\JOUSTER\S63201\!Workgrp\Stewardship\Forest%20Health\ENTOMOLO\Health\2014%20Presentations\CEATI-Veg%20Mgmt%20Talk\Graphs_CEATI%20talk_Sep%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2000"/>
          </a:pPr>
          <a:endParaRPr lang="en-US"/>
        </a:p>
      </c:txPr>
    </c:title>
    <c:autoTitleDeleted val="0"/>
    <c:plotArea>
      <c:layout/>
      <c:barChart>
        <c:barDir val="col"/>
        <c:grouping val="clustered"/>
        <c:varyColors val="0"/>
        <c:ser>
          <c:idx val="0"/>
          <c:order val="0"/>
          <c:tx>
            <c:strRef>
              <c:f>'BBs by Region'!$O$64</c:f>
              <c:strCache>
                <c:ptCount val="1"/>
                <c:pt idx="0">
                  <c:v>Southern Interior</c:v>
                </c:pt>
              </c:strCache>
            </c:strRef>
          </c:tx>
          <c:spPr>
            <a:ln>
              <a:solidFill>
                <a:schemeClr val="tx1">
                  <a:lumMod val="50000"/>
                  <a:lumOff val="50000"/>
                </a:schemeClr>
              </a:solidFill>
            </a:ln>
          </c:spPr>
          <c:invertIfNegative val="0"/>
          <c:dPt>
            <c:idx val="0"/>
            <c:invertIfNegative val="0"/>
            <c:bubble3D val="0"/>
            <c:spPr>
              <a:solidFill>
                <a:srgbClr val="0066FF"/>
              </a:solidFill>
              <a:ln>
                <a:solidFill>
                  <a:schemeClr val="tx1">
                    <a:lumMod val="50000"/>
                    <a:lumOff val="50000"/>
                  </a:schemeClr>
                </a:solidFill>
              </a:ln>
            </c:spPr>
          </c:dPt>
          <c:dPt>
            <c:idx val="1"/>
            <c:invertIfNegative val="0"/>
            <c:bubble3D val="0"/>
            <c:spPr>
              <a:solidFill>
                <a:srgbClr val="C00000"/>
              </a:solidFill>
              <a:ln>
                <a:solidFill>
                  <a:schemeClr val="tx1">
                    <a:lumMod val="50000"/>
                    <a:lumOff val="50000"/>
                  </a:schemeClr>
                </a:solidFill>
              </a:ln>
            </c:spPr>
          </c:dPt>
          <c:dPt>
            <c:idx val="2"/>
            <c:invertIfNegative val="0"/>
            <c:bubble3D val="0"/>
            <c:spPr>
              <a:solidFill>
                <a:schemeClr val="accent3">
                  <a:lumMod val="75000"/>
                </a:schemeClr>
              </a:solidFill>
              <a:ln>
                <a:solidFill>
                  <a:schemeClr val="tx1">
                    <a:lumMod val="50000"/>
                    <a:lumOff val="50000"/>
                  </a:schemeClr>
                </a:solidFill>
              </a:ln>
            </c:spPr>
          </c:dPt>
          <c:dPt>
            <c:idx val="3"/>
            <c:invertIfNegative val="0"/>
            <c:bubble3D val="0"/>
            <c:spPr>
              <a:solidFill>
                <a:srgbClr val="9933FF"/>
              </a:solidFill>
              <a:ln>
                <a:solidFill>
                  <a:schemeClr val="tx1">
                    <a:lumMod val="50000"/>
                    <a:lumOff val="50000"/>
                  </a:schemeClr>
                </a:solidFill>
              </a:ln>
            </c:spPr>
          </c:dPt>
          <c:dPt>
            <c:idx val="4"/>
            <c:invertIfNegative val="0"/>
            <c:bubble3D val="0"/>
            <c:spPr>
              <a:solidFill>
                <a:srgbClr val="FFC000"/>
              </a:solidFill>
              <a:ln>
                <a:solidFill>
                  <a:schemeClr val="tx1">
                    <a:lumMod val="50000"/>
                    <a:lumOff val="50000"/>
                  </a:schemeClr>
                </a:solidFill>
              </a:ln>
            </c:spPr>
          </c:dPt>
          <c:dPt>
            <c:idx val="5"/>
            <c:invertIfNegative val="0"/>
            <c:bubble3D val="0"/>
            <c:spPr>
              <a:solidFill>
                <a:srgbClr val="0066FF"/>
              </a:solidFill>
              <a:ln>
                <a:solidFill>
                  <a:schemeClr val="tx1">
                    <a:lumMod val="50000"/>
                    <a:lumOff val="50000"/>
                  </a:schemeClr>
                </a:solidFill>
              </a:ln>
            </c:spPr>
          </c:dPt>
          <c:dPt>
            <c:idx val="6"/>
            <c:invertIfNegative val="0"/>
            <c:bubble3D val="0"/>
            <c:spPr>
              <a:solidFill>
                <a:srgbClr val="C00000"/>
              </a:solidFill>
              <a:ln>
                <a:solidFill>
                  <a:schemeClr val="tx1">
                    <a:lumMod val="50000"/>
                    <a:lumOff val="50000"/>
                  </a:schemeClr>
                </a:solidFill>
              </a:ln>
            </c:spPr>
          </c:dPt>
          <c:dPt>
            <c:idx val="7"/>
            <c:invertIfNegative val="0"/>
            <c:bubble3D val="0"/>
            <c:spPr>
              <a:solidFill>
                <a:schemeClr val="accent3">
                  <a:lumMod val="75000"/>
                </a:schemeClr>
              </a:solidFill>
              <a:ln>
                <a:solidFill>
                  <a:schemeClr val="tx1">
                    <a:lumMod val="50000"/>
                    <a:lumOff val="50000"/>
                  </a:schemeClr>
                </a:solidFill>
              </a:ln>
            </c:spPr>
          </c:dPt>
          <c:dPt>
            <c:idx val="8"/>
            <c:invertIfNegative val="0"/>
            <c:bubble3D val="0"/>
            <c:spPr>
              <a:solidFill>
                <a:srgbClr val="9933FF"/>
              </a:solidFill>
              <a:ln>
                <a:solidFill>
                  <a:schemeClr val="tx1">
                    <a:lumMod val="50000"/>
                    <a:lumOff val="50000"/>
                  </a:schemeClr>
                </a:solidFill>
              </a:ln>
            </c:spPr>
          </c:dPt>
          <c:dPt>
            <c:idx val="9"/>
            <c:invertIfNegative val="0"/>
            <c:bubble3D val="0"/>
            <c:spPr>
              <a:solidFill>
                <a:srgbClr val="FFC000"/>
              </a:solidFill>
              <a:ln>
                <a:solidFill>
                  <a:schemeClr val="tx1">
                    <a:lumMod val="50000"/>
                    <a:lumOff val="50000"/>
                  </a:schemeClr>
                </a:solidFill>
              </a:ln>
            </c:spPr>
          </c:dPt>
          <c:dPt>
            <c:idx val="10"/>
            <c:invertIfNegative val="0"/>
            <c:bubble3D val="0"/>
            <c:spPr>
              <a:solidFill>
                <a:srgbClr val="0066FF"/>
              </a:solidFill>
              <a:ln>
                <a:solidFill>
                  <a:schemeClr val="tx1">
                    <a:lumMod val="50000"/>
                    <a:lumOff val="50000"/>
                  </a:schemeClr>
                </a:solidFill>
              </a:ln>
            </c:spPr>
          </c:dPt>
          <c:dPt>
            <c:idx val="11"/>
            <c:invertIfNegative val="0"/>
            <c:bubble3D val="0"/>
            <c:spPr>
              <a:solidFill>
                <a:srgbClr val="C00000"/>
              </a:solidFill>
              <a:ln>
                <a:solidFill>
                  <a:schemeClr val="tx1">
                    <a:lumMod val="50000"/>
                    <a:lumOff val="50000"/>
                  </a:schemeClr>
                </a:solidFill>
              </a:ln>
            </c:spPr>
          </c:dPt>
          <c:dPt>
            <c:idx val="12"/>
            <c:invertIfNegative val="0"/>
            <c:bubble3D val="0"/>
            <c:spPr>
              <a:solidFill>
                <a:schemeClr val="accent3">
                  <a:lumMod val="75000"/>
                </a:schemeClr>
              </a:solidFill>
              <a:ln>
                <a:solidFill>
                  <a:schemeClr val="tx1">
                    <a:lumMod val="50000"/>
                    <a:lumOff val="50000"/>
                  </a:schemeClr>
                </a:solidFill>
              </a:ln>
            </c:spPr>
          </c:dPt>
          <c:dPt>
            <c:idx val="13"/>
            <c:invertIfNegative val="0"/>
            <c:bubble3D val="0"/>
            <c:spPr>
              <a:solidFill>
                <a:srgbClr val="9933FF"/>
              </a:solidFill>
              <a:ln>
                <a:solidFill>
                  <a:schemeClr val="tx1">
                    <a:lumMod val="50000"/>
                    <a:lumOff val="50000"/>
                  </a:schemeClr>
                </a:solidFill>
              </a:ln>
            </c:spPr>
          </c:dPt>
          <c:dPt>
            <c:idx val="14"/>
            <c:invertIfNegative val="0"/>
            <c:bubble3D val="0"/>
            <c:spPr>
              <a:solidFill>
                <a:srgbClr val="FFC000"/>
              </a:solidFill>
              <a:ln>
                <a:solidFill>
                  <a:schemeClr val="tx1">
                    <a:lumMod val="50000"/>
                    <a:lumOff val="50000"/>
                  </a:schemeClr>
                </a:solidFill>
              </a:ln>
            </c:spPr>
          </c:dPt>
          <c:dPt>
            <c:idx val="15"/>
            <c:invertIfNegative val="0"/>
            <c:bubble3D val="0"/>
            <c:spPr>
              <a:solidFill>
                <a:srgbClr val="0066FF"/>
              </a:solidFill>
              <a:ln>
                <a:solidFill>
                  <a:schemeClr val="tx1">
                    <a:lumMod val="50000"/>
                    <a:lumOff val="50000"/>
                  </a:schemeClr>
                </a:solidFill>
              </a:ln>
            </c:spPr>
          </c:dPt>
          <c:dPt>
            <c:idx val="16"/>
            <c:invertIfNegative val="0"/>
            <c:bubble3D val="0"/>
            <c:spPr>
              <a:solidFill>
                <a:srgbClr val="C00000"/>
              </a:solidFill>
              <a:ln>
                <a:solidFill>
                  <a:schemeClr val="tx1">
                    <a:lumMod val="50000"/>
                    <a:lumOff val="50000"/>
                  </a:schemeClr>
                </a:solidFill>
              </a:ln>
            </c:spPr>
          </c:dPt>
          <c:dPt>
            <c:idx val="17"/>
            <c:invertIfNegative val="0"/>
            <c:bubble3D val="0"/>
            <c:spPr>
              <a:solidFill>
                <a:schemeClr val="accent3">
                  <a:lumMod val="75000"/>
                </a:schemeClr>
              </a:solidFill>
              <a:ln>
                <a:solidFill>
                  <a:schemeClr val="tx1">
                    <a:lumMod val="50000"/>
                    <a:lumOff val="50000"/>
                  </a:schemeClr>
                </a:solidFill>
              </a:ln>
            </c:spPr>
          </c:dPt>
          <c:dPt>
            <c:idx val="18"/>
            <c:invertIfNegative val="0"/>
            <c:bubble3D val="0"/>
            <c:spPr>
              <a:solidFill>
                <a:srgbClr val="9933FF"/>
              </a:solidFill>
              <a:ln>
                <a:solidFill>
                  <a:schemeClr val="tx1">
                    <a:lumMod val="50000"/>
                    <a:lumOff val="50000"/>
                  </a:schemeClr>
                </a:solidFill>
              </a:ln>
            </c:spPr>
          </c:dPt>
          <c:dPt>
            <c:idx val="19"/>
            <c:invertIfNegative val="0"/>
            <c:bubble3D val="0"/>
            <c:spPr>
              <a:solidFill>
                <a:srgbClr val="FFC000"/>
              </a:solidFill>
              <a:ln>
                <a:solidFill>
                  <a:schemeClr val="tx1">
                    <a:lumMod val="50000"/>
                    <a:lumOff val="50000"/>
                  </a:schemeClr>
                </a:solidFill>
              </a:ln>
            </c:spPr>
          </c:dPt>
          <c:cat>
            <c:multiLvlStrRef>
              <c:f>'BBs by Region'!$M$65:$N$84</c:f>
              <c:multiLvlStrCache>
                <c:ptCount val="20"/>
                <c:lvl>
                  <c:pt idx="0">
                    <c:v>2012</c:v>
                  </c:pt>
                  <c:pt idx="1">
                    <c:v>2013</c:v>
                  </c:pt>
                  <c:pt idx="2">
                    <c:v>2014</c:v>
                  </c:pt>
                  <c:pt idx="3">
                    <c:v>2015</c:v>
                  </c:pt>
                  <c:pt idx="4">
                    <c:v>2016</c:v>
                  </c:pt>
                  <c:pt idx="5">
                    <c:v>2012</c:v>
                  </c:pt>
                  <c:pt idx="6">
                    <c:v>2013</c:v>
                  </c:pt>
                  <c:pt idx="7">
                    <c:v>2014</c:v>
                  </c:pt>
                  <c:pt idx="8">
                    <c:v>2015</c:v>
                  </c:pt>
                  <c:pt idx="9">
                    <c:v>2016</c:v>
                  </c:pt>
                  <c:pt idx="10">
                    <c:v>2012</c:v>
                  </c:pt>
                  <c:pt idx="11">
                    <c:v>2013</c:v>
                  </c:pt>
                  <c:pt idx="12">
                    <c:v>2014</c:v>
                  </c:pt>
                  <c:pt idx="13">
                    <c:v>2015</c:v>
                  </c:pt>
                  <c:pt idx="14">
                    <c:v>2016</c:v>
                  </c:pt>
                  <c:pt idx="15">
                    <c:v>2012</c:v>
                  </c:pt>
                  <c:pt idx="16">
                    <c:v>2013</c:v>
                  </c:pt>
                  <c:pt idx="17">
                    <c:v>2014</c:v>
                  </c:pt>
                  <c:pt idx="18">
                    <c:v>2015</c:v>
                  </c:pt>
                  <c:pt idx="19">
                    <c:v>2016</c:v>
                  </c:pt>
                </c:lvl>
                <c:lvl>
                  <c:pt idx="0">
                    <c:v>Mountain pine beetle</c:v>
                  </c:pt>
                  <c:pt idx="5">
                    <c:v>Douglas-fir beetle</c:v>
                  </c:pt>
                  <c:pt idx="10">
                    <c:v>Spruce beetle</c:v>
                  </c:pt>
                  <c:pt idx="15">
                    <c:v>Western balsam bark beetle</c:v>
                  </c:pt>
                </c:lvl>
              </c:multiLvlStrCache>
            </c:multiLvlStrRef>
          </c:cat>
          <c:val>
            <c:numRef>
              <c:f>'BBs by Region'!$O$65:$O$84</c:f>
              <c:numCache>
                <c:formatCode>#,##0</c:formatCode>
                <c:ptCount val="20"/>
                <c:pt idx="0">
                  <c:v>107540.83960539021</c:v>
                </c:pt>
                <c:pt idx="1">
                  <c:v>63102.099999999991</c:v>
                </c:pt>
                <c:pt idx="2">
                  <c:v>48662.9</c:v>
                </c:pt>
                <c:pt idx="3">
                  <c:v>40034.799999999996</c:v>
                </c:pt>
                <c:pt idx="4">
                  <c:v>99471.421011571685</c:v>
                </c:pt>
                <c:pt idx="5" formatCode="General">
                  <c:v>14600.694789266068</c:v>
                </c:pt>
                <c:pt idx="6" formatCode="General">
                  <c:v>6547.2491900279001</c:v>
                </c:pt>
                <c:pt idx="7" formatCode="General">
                  <c:v>30866.1</c:v>
                </c:pt>
                <c:pt idx="8" formatCode="General">
                  <c:v>37139.5</c:v>
                </c:pt>
                <c:pt idx="9">
                  <c:v>79250.080754154929</c:v>
                </c:pt>
                <c:pt idx="10">
                  <c:v>22393.198430122426</c:v>
                </c:pt>
                <c:pt idx="11">
                  <c:v>9883.4</c:v>
                </c:pt>
                <c:pt idx="12">
                  <c:v>9031.6</c:v>
                </c:pt>
                <c:pt idx="13">
                  <c:v>13364.4</c:v>
                </c:pt>
                <c:pt idx="14">
                  <c:v>46645.550303826807</c:v>
                </c:pt>
                <c:pt idx="15">
                  <c:v>212590.78271584495</c:v>
                </c:pt>
                <c:pt idx="16">
                  <c:v>296962.30365750007</c:v>
                </c:pt>
                <c:pt idx="17">
                  <c:v>395267.64780119952</c:v>
                </c:pt>
                <c:pt idx="18">
                  <c:v>413523.08915577427</c:v>
                </c:pt>
                <c:pt idx="19">
                  <c:v>479276.99903243111</c:v>
                </c:pt>
              </c:numCache>
            </c:numRef>
          </c:val>
        </c:ser>
        <c:dLbls>
          <c:showLegendKey val="0"/>
          <c:showVal val="0"/>
          <c:showCatName val="0"/>
          <c:showSerName val="0"/>
          <c:showPercent val="0"/>
          <c:showBubbleSize val="0"/>
        </c:dLbls>
        <c:gapWidth val="25"/>
        <c:axId val="91470848"/>
        <c:axId val="91476736"/>
      </c:barChart>
      <c:catAx>
        <c:axId val="91470848"/>
        <c:scaling>
          <c:orientation val="minMax"/>
        </c:scaling>
        <c:delete val="0"/>
        <c:axPos val="b"/>
        <c:majorTickMark val="out"/>
        <c:minorTickMark val="none"/>
        <c:tickLblPos val="nextTo"/>
        <c:txPr>
          <a:bodyPr rot="0"/>
          <a:lstStyle/>
          <a:p>
            <a:pPr>
              <a:defRPr sz="1100" b="1"/>
            </a:pPr>
            <a:endParaRPr lang="en-US"/>
          </a:p>
        </c:txPr>
        <c:crossAx val="91476736"/>
        <c:crosses val="autoZero"/>
        <c:auto val="1"/>
        <c:lblAlgn val="ctr"/>
        <c:lblOffset val="100"/>
        <c:noMultiLvlLbl val="0"/>
      </c:catAx>
      <c:valAx>
        <c:axId val="91476736"/>
        <c:scaling>
          <c:orientation val="minMax"/>
          <c:max val="500000"/>
        </c:scaling>
        <c:delete val="0"/>
        <c:axPos val="l"/>
        <c:majorGridlines>
          <c:spPr>
            <a:ln>
              <a:prstDash val="dash"/>
            </a:ln>
          </c:spPr>
        </c:majorGridlines>
        <c:title>
          <c:tx>
            <c:rich>
              <a:bodyPr rot="-5400000" vert="horz"/>
              <a:lstStyle/>
              <a:p>
                <a:pPr>
                  <a:defRPr sz="1100"/>
                </a:pPr>
                <a:r>
                  <a:rPr lang="en-US" sz="1100"/>
                  <a:t>Hectares</a:t>
                </a:r>
              </a:p>
            </c:rich>
          </c:tx>
          <c:layout/>
          <c:overlay val="0"/>
        </c:title>
        <c:numFmt formatCode="#,##0" sourceLinked="1"/>
        <c:majorTickMark val="out"/>
        <c:minorTickMark val="none"/>
        <c:tickLblPos val="nextTo"/>
        <c:crossAx val="91470848"/>
        <c:crosses val="autoZero"/>
        <c:crossBetween val="between"/>
      </c:valAx>
    </c:plotArea>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a:t>Spruce beetle</a:t>
            </a:r>
          </a:p>
        </c:rich>
      </c:tx>
      <c:layout/>
      <c:overlay val="0"/>
    </c:title>
    <c:autoTitleDeleted val="0"/>
    <c:plotArea>
      <c:layout/>
      <c:barChart>
        <c:barDir val="col"/>
        <c:grouping val="clustered"/>
        <c:varyColors val="0"/>
        <c:ser>
          <c:idx val="0"/>
          <c:order val="0"/>
          <c:tx>
            <c:strRef>
              <c:f>'BBs by Region'!$L$3</c:f>
              <c:strCache>
                <c:ptCount val="1"/>
                <c:pt idx="0">
                  <c:v>2012</c:v>
                </c:pt>
              </c:strCache>
            </c:strRef>
          </c:tx>
          <c:spPr>
            <a:ln>
              <a:solidFill>
                <a:sysClr val="windowText" lastClr="000000">
                  <a:lumMod val="50000"/>
                  <a:lumOff val="50000"/>
                </a:sysClr>
              </a:solidFill>
            </a:ln>
          </c:spPr>
          <c:invertIfNegative val="0"/>
          <c:cat>
            <c:strRef>
              <c:f>'BBs by Region'!$A$4:$A$6</c:f>
              <c:strCache>
                <c:ptCount val="3"/>
                <c:pt idx="0">
                  <c:v>Thompson Okanagan</c:v>
                </c:pt>
                <c:pt idx="1">
                  <c:v>Kootenay Boundary</c:v>
                </c:pt>
                <c:pt idx="2">
                  <c:v>Cariboo</c:v>
                </c:pt>
              </c:strCache>
            </c:strRef>
          </c:cat>
          <c:val>
            <c:numRef>
              <c:f>'BBs by Region'!$L$4:$L$6</c:f>
              <c:numCache>
                <c:formatCode>#,##0</c:formatCode>
                <c:ptCount val="3"/>
                <c:pt idx="0">
                  <c:v>3630.9984301224249</c:v>
                </c:pt>
                <c:pt idx="1">
                  <c:v>649.29999999999995</c:v>
                </c:pt>
                <c:pt idx="2">
                  <c:v>18112.900000000001</c:v>
                </c:pt>
              </c:numCache>
            </c:numRef>
          </c:val>
          <c:extLst xmlns:c16r2="http://schemas.microsoft.com/office/drawing/2015/06/chart">
            <c:ext xmlns:c16="http://schemas.microsoft.com/office/drawing/2014/chart" uri="{C3380CC4-5D6E-409C-BE32-E72D297353CC}">
              <c16:uniqueId val="{00000000-9776-493E-81DF-8046E7E04192}"/>
            </c:ext>
          </c:extLst>
        </c:ser>
        <c:ser>
          <c:idx val="1"/>
          <c:order val="1"/>
          <c:tx>
            <c:strRef>
              <c:f>'BBs by Region'!$M$3</c:f>
              <c:strCache>
                <c:ptCount val="1"/>
                <c:pt idx="0">
                  <c:v>2013</c:v>
                </c:pt>
              </c:strCache>
            </c:strRef>
          </c:tx>
          <c:spPr>
            <a:ln>
              <a:solidFill>
                <a:sysClr val="windowText" lastClr="000000">
                  <a:lumMod val="50000"/>
                  <a:lumOff val="50000"/>
                </a:sysClr>
              </a:solidFill>
            </a:ln>
          </c:spPr>
          <c:invertIfNegative val="0"/>
          <c:cat>
            <c:strRef>
              <c:f>'BBs by Region'!$A$4:$A$6</c:f>
              <c:strCache>
                <c:ptCount val="3"/>
                <c:pt idx="0">
                  <c:v>Thompson Okanagan</c:v>
                </c:pt>
                <c:pt idx="1">
                  <c:v>Kootenay Boundary</c:v>
                </c:pt>
                <c:pt idx="2">
                  <c:v>Cariboo</c:v>
                </c:pt>
              </c:strCache>
            </c:strRef>
          </c:cat>
          <c:val>
            <c:numRef>
              <c:f>'BBs by Region'!$M$4:$M$6</c:f>
              <c:numCache>
                <c:formatCode>#,##0</c:formatCode>
                <c:ptCount val="3"/>
                <c:pt idx="0">
                  <c:v>3006.5</c:v>
                </c:pt>
                <c:pt idx="1">
                  <c:v>2193</c:v>
                </c:pt>
                <c:pt idx="2">
                  <c:v>4683.8999999999996</c:v>
                </c:pt>
              </c:numCache>
            </c:numRef>
          </c:val>
          <c:extLst xmlns:c16r2="http://schemas.microsoft.com/office/drawing/2015/06/chart">
            <c:ext xmlns:c16="http://schemas.microsoft.com/office/drawing/2014/chart" uri="{C3380CC4-5D6E-409C-BE32-E72D297353CC}">
              <c16:uniqueId val="{00000001-9776-493E-81DF-8046E7E04192}"/>
            </c:ext>
          </c:extLst>
        </c:ser>
        <c:ser>
          <c:idx val="2"/>
          <c:order val="2"/>
          <c:tx>
            <c:strRef>
              <c:f>'BBs by Region'!$N$3</c:f>
              <c:strCache>
                <c:ptCount val="1"/>
                <c:pt idx="0">
                  <c:v>2014</c:v>
                </c:pt>
              </c:strCache>
            </c:strRef>
          </c:tx>
          <c:spPr>
            <a:ln>
              <a:solidFill>
                <a:sysClr val="windowText" lastClr="000000">
                  <a:lumMod val="50000"/>
                  <a:lumOff val="50000"/>
                </a:sysClr>
              </a:solidFill>
            </a:ln>
          </c:spPr>
          <c:invertIfNegative val="0"/>
          <c:cat>
            <c:strRef>
              <c:f>'BBs by Region'!$A$4:$A$6</c:f>
              <c:strCache>
                <c:ptCount val="3"/>
                <c:pt idx="0">
                  <c:v>Thompson Okanagan</c:v>
                </c:pt>
                <c:pt idx="1">
                  <c:v>Kootenay Boundary</c:v>
                </c:pt>
                <c:pt idx="2">
                  <c:v>Cariboo</c:v>
                </c:pt>
              </c:strCache>
            </c:strRef>
          </c:cat>
          <c:val>
            <c:numRef>
              <c:f>'BBs by Region'!$N$4:$N$6</c:f>
              <c:numCache>
                <c:formatCode>#,##0</c:formatCode>
                <c:ptCount val="3"/>
                <c:pt idx="0">
                  <c:v>2442.3000000000002</c:v>
                </c:pt>
                <c:pt idx="1">
                  <c:v>4306.3</c:v>
                </c:pt>
                <c:pt idx="2">
                  <c:v>2283</c:v>
                </c:pt>
              </c:numCache>
            </c:numRef>
          </c:val>
          <c:extLst xmlns:c16r2="http://schemas.microsoft.com/office/drawing/2015/06/chart">
            <c:ext xmlns:c16="http://schemas.microsoft.com/office/drawing/2014/chart" uri="{C3380CC4-5D6E-409C-BE32-E72D297353CC}">
              <c16:uniqueId val="{00000002-9776-493E-81DF-8046E7E04192}"/>
            </c:ext>
          </c:extLst>
        </c:ser>
        <c:ser>
          <c:idx val="3"/>
          <c:order val="3"/>
          <c:tx>
            <c:strRef>
              <c:f>'BBs by Region'!$O$3</c:f>
              <c:strCache>
                <c:ptCount val="1"/>
                <c:pt idx="0">
                  <c:v>2015</c:v>
                </c:pt>
              </c:strCache>
            </c:strRef>
          </c:tx>
          <c:spPr>
            <a:solidFill>
              <a:srgbClr val="9966FF"/>
            </a:solidFill>
            <a:ln>
              <a:solidFill>
                <a:sysClr val="windowText" lastClr="000000">
                  <a:lumMod val="50000"/>
                  <a:lumOff val="50000"/>
                </a:sysClr>
              </a:solidFill>
            </a:ln>
          </c:spPr>
          <c:invertIfNegative val="0"/>
          <c:cat>
            <c:strRef>
              <c:f>'BBs by Region'!$A$4:$A$6</c:f>
              <c:strCache>
                <c:ptCount val="3"/>
                <c:pt idx="0">
                  <c:v>Thompson Okanagan</c:v>
                </c:pt>
                <c:pt idx="1">
                  <c:v>Kootenay Boundary</c:v>
                </c:pt>
                <c:pt idx="2">
                  <c:v>Cariboo</c:v>
                </c:pt>
              </c:strCache>
            </c:strRef>
          </c:cat>
          <c:val>
            <c:numRef>
              <c:f>'BBs by Region'!$O$4:$O$6</c:f>
              <c:numCache>
                <c:formatCode>#,##0</c:formatCode>
                <c:ptCount val="3"/>
                <c:pt idx="0">
                  <c:v>5288.6999999999989</c:v>
                </c:pt>
                <c:pt idx="1">
                  <c:v>5187.3000000000011</c:v>
                </c:pt>
                <c:pt idx="2">
                  <c:v>2888.4</c:v>
                </c:pt>
              </c:numCache>
            </c:numRef>
          </c:val>
          <c:extLst xmlns:c16r2="http://schemas.microsoft.com/office/drawing/2015/06/chart">
            <c:ext xmlns:c16="http://schemas.microsoft.com/office/drawing/2014/chart" uri="{C3380CC4-5D6E-409C-BE32-E72D297353CC}">
              <c16:uniqueId val="{00000003-9776-493E-81DF-8046E7E04192}"/>
            </c:ext>
          </c:extLst>
        </c:ser>
        <c:ser>
          <c:idx val="4"/>
          <c:order val="4"/>
          <c:tx>
            <c:strRef>
              <c:f>'BBs by Region'!$P$3</c:f>
              <c:strCache>
                <c:ptCount val="1"/>
                <c:pt idx="0">
                  <c:v>2016</c:v>
                </c:pt>
              </c:strCache>
            </c:strRef>
          </c:tx>
          <c:spPr>
            <a:solidFill>
              <a:srgbClr val="FFC000"/>
            </a:solidFill>
            <a:ln>
              <a:solidFill>
                <a:sysClr val="windowText" lastClr="000000">
                  <a:lumMod val="50000"/>
                  <a:lumOff val="50000"/>
                </a:sysClr>
              </a:solidFill>
            </a:ln>
          </c:spPr>
          <c:invertIfNegative val="0"/>
          <c:cat>
            <c:strRef>
              <c:f>'BBs by Region'!$A$4:$A$6</c:f>
              <c:strCache>
                <c:ptCount val="3"/>
                <c:pt idx="0">
                  <c:v>Thompson Okanagan</c:v>
                </c:pt>
                <c:pt idx="1">
                  <c:v>Kootenay Boundary</c:v>
                </c:pt>
                <c:pt idx="2">
                  <c:v>Cariboo</c:v>
                </c:pt>
              </c:strCache>
            </c:strRef>
          </c:cat>
          <c:val>
            <c:numRef>
              <c:f>'BBs by Region'!$P$4:$P$6</c:f>
              <c:numCache>
                <c:formatCode>#,##0.0</c:formatCode>
                <c:ptCount val="3"/>
                <c:pt idx="0" formatCode="#,##0">
                  <c:v>18088.1805129446</c:v>
                </c:pt>
                <c:pt idx="1">
                  <c:v>14845.294908866123</c:v>
                </c:pt>
                <c:pt idx="2">
                  <c:v>13712.074882016081</c:v>
                </c:pt>
              </c:numCache>
            </c:numRef>
          </c:val>
          <c:extLst xmlns:c16r2="http://schemas.microsoft.com/office/drawing/2015/06/chart">
            <c:ext xmlns:c16="http://schemas.microsoft.com/office/drawing/2014/chart" uri="{C3380CC4-5D6E-409C-BE32-E72D297353CC}">
              <c16:uniqueId val="{00000004-9776-493E-81DF-8046E7E04192}"/>
            </c:ext>
          </c:extLst>
        </c:ser>
        <c:dLbls>
          <c:showLegendKey val="0"/>
          <c:showVal val="0"/>
          <c:showCatName val="0"/>
          <c:showSerName val="0"/>
          <c:showPercent val="0"/>
          <c:showBubbleSize val="0"/>
        </c:dLbls>
        <c:gapWidth val="50"/>
        <c:axId val="96161152"/>
        <c:axId val="96167040"/>
      </c:barChart>
      <c:catAx>
        <c:axId val="96161152"/>
        <c:scaling>
          <c:orientation val="minMax"/>
        </c:scaling>
        <c:delete val="0"/>
        <c:axPos val="b"/>
        <c:numFmt formatCode="General" sourceLinked="1"/>
        <c:majorTickMark val="out"/>
        <c:minorTickMark val="none"/>
        <c:tickLblPos val="nextTo"/>
        <c:crossAx val="96167040"/>
        <c:crosses val="autoZero"/>
        <c:auto val="1"/>
        <c:lblAlgn val="ctr"/>
        <c:lblOffset val="100"/>
        <c:noMultiLvlLbl val="0"/>
      </c:catAx>
      <c:valAx>
        <c:axId val="96167040"/>
        <c:scaling>
          <c:orientation val="minMax"/>
        </c:scaling>
        <c:delete val="0"/>
        <c:axPos val="l"/>
        <c:majorGridlines>
          <c:spPr>
            <a:ln>
              <a:prstDash val="dash"/>
            </a:ln>
          </c:spPr>
        </c:majorGridlines>
        <c:title>
          <c:tx>
            <c:rich>
              <a:bodyPr rot="-5400000" vert="horz"/>
              <a:lstStyle/>
              <a:p>
                <a:pPr>
                  <a:defRPr/>
                </a:pPr>
                <a:r>
                  <a:rPr lang="en-CA"/>
                  <a:t>Ha affected</a:t>
                </a:r>
              </a:p>
            </c:rich>
          </c:tx>
          <c:layout/>
          <c:overlay val="0"/>
        </c:title>
        <c:numFmt formatCode="#,##0" sourceLinked="1"/>
        <c:majorTickMark val="out"/>
        <c:minorTickMark val="none"/>
        <c:tickLblPos val="nextTo"/>
        <c:crossAx val="96161152"/>
        <c:crosses val="autoZero"/>
        <c:crossBetween val="between"/>
      </c:valAx>
    </c:plotArea>
    <c:legend>
      <c:legendPos val="r"/>
      <c:layout/>
      <c:overlay val="0"/>
    </c:legend>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a:t>Spruce beetle by TSA</a:t>
            </a:r>
          </a:p>
        </c:rich>
      </c:tx>
      <c:layout/>
      <c:overlay val="0"/>
    </c:title>
    <c:autoTitleDeleted val="0"/>
    <c:plotArea>
      <c:layout/>
      <c:barChart>
        <c:barDir val="col"/>
        <c:grouping val="clustered"/>
        <c:varyColors val="0"/>
        <c:ser>
          <c:idx val="0"/>
          <c:order val="0"/>
          <c:tx>
            <c:strRef>
              <c:f>'Bark beetles by TSA'!$N$26</c:f>
              <c:strCache>
                <c:ptCount val="1"/>
                <c:pt idx="0">
                  <c:v>2011</c:v>
                </c:pt>
              </c:strCache>
            </c:strRef>
          </c:tx>
          <c:spPr>
            <a:solidFill>
              <a:srgbClr val="F79646">
                <a:lumMod val="50000"/>
              </a:srgbClr>
            </a:solidFill>
            <a:ln>
              <a:solidFill>
                <a:sysClr val="windowText" lastClr="000000">
                  <a:lumMod val="50000"/>
                  <a:lumOff val="50000"/>
                </a:sysClr>
              </a:solidFill>
            </a:ln>
          </c:spPr>
          <c:invertIfNegative val="0"/>
          <c:cat>
            <c:strRef>
              <c:f>'Bark beetles by TSA'!$A$27:$A$29</c:f>
              <c:strCache>
                <c:ptCount val="3"/>
                <c:pt idx="0">
                  <c:v>100 Mile House</c:v>
                </c:pt>
                <c:pt idx="1">
                  <c:v>Quesnel</c:v>
                </c:pt>
                <c:pt idx="2">
                  <c:v>Williams Lake</c:v>
                </c:pt>
              </c:strCache>
            </c:strRef>
          </c:cat>
          <c:val>
            <c:numRef>
              <c:f>'Bark beetles by TSA'!$N$27:$N$29</c:f>
              <c:numCache>
                <c:formatCode>0.0</c:formatCode>
                <c:ptCount val="3"/>
                <c:pt idx="0">
                  <c:v>1706.4347759411799</c:v>
                </c:pt>
                <c:pt idx="1">
                  <c:v>180.86467460258999</c:v>
                </c:pt>
                <c:pt idx="2">
                  <c:v>4867.5576289022665</c:v>
                </c:pt>
              </c:numCache>
            </c:numRef>
          </c:val>
          <c:extLst xmlns:c16r2="http://schemas.microsoft.com/office/drawing/2015/06/chart">
            <c:ext xmlns:c16="http://schemas.microsoft.com/office/drawing/2014/chart" uri="{C3380CC4-5D6E-409C-BE32-E72D297353CC}">
              <c16:uniqueId val="{00000000-7C0C-441F-8909-73AC41A9C16E}"/>
            </c:ext>
          </c:extLst>
        </c:ser>
        <c:ser>
          <c:idx val="1"/>
          <c:order val="1"/>
          <c:tx>
            <c:strRef>
              <c:f>'Bark beetles by TSA'!$O$26</c:f>
              <c:strCache>
                <c:ptCount val="1"/>
                <c:pt idx="0">
                  <c:v>2012</c:v>
                </c:pt>
              </c:strCache>
            </c:strRef>
          </c:tx>
          <c:spPr>
            <a:solidFill>
              <a:srgbClr val="0066FF"/>
            </a:solidFill>
            <a:ln>
              <a:solidFill>
                <a:sysClr val="windowText" lastClr="000000">
                  <a:lumMod val="50000"/>
                  <a:lumOff val="50000"/>
                </a:sysClr>
              </a:solidFill>
            </a:ln>
          </c:spPr>
          <c:invertIfNegative val="0"/>
          <c:cat>
            <c:strRef>
              <c:f>'Bark beetles by TSA'!$A$27:$A$29</c:f>
              <c:strCache>
                <c:ptCount val="3"/>
                <c:pt idx="0">
                  <c:v>100 Mile House</c:v>
                </c:pt>
                <c:pt idx="1">
                  <c:v>Quesnel</c:v>
                </c:pt>
                <c:pt idx="2">
                  <c:v>Williams Lake</c:v>
                </c:pt>
              </c:strCache>
            </c:strRef>
          </c:cat>
          <c:val>
            <c:numRef>
              <c:f>'Bark beetles by TSA'!$O$27:$O$29</c:f>
              <c:numCache>
                <c:formatCode>#,##0</c:formatCode>
                <c:ptCount val="3"/>
                <c:pt idx="0">
                  <c:v>10898.8</c:v>
                </c:pt>
                <c:pt idx="1">
                  <c:v>1107</c:v>
                </c:pt>
                <c:pt idx="2">
                  <c:v>7</c:v>
                </c:pt>
              </c:numCache>
            </c:numRef>
          </c:val>
          <c:extLst xmlns:c16r2="http://schemas.microsoft.com/office/drawing/2015/06/chart">
            <c:ext xmlns:c16="http://schemas.microsoft.com/office/drawing/2014/chart" uri="{C3380CC4-5D6E-409C-BE32-E72D297353CC}">
              <c16:uniqueId val="{00000001-7C0C-441F-8909-73AC41A9C16E}"/>
            </c:ext>
          </c:extLst>
        </c:ser>
        <c:ser>
          <c:idx val="2"/>
          <c:order val="2"/>
          <c:tx>
            <c:strRef>
              <c:f>'Bark beetles by TSA'!$P$26</c:f>
              <c:strCache>
                <c:ptCount val="1"/>
                <c:pt idx="0">
                  <c:v>2013</c:v>
                </c:pt>
              </c:strCache>
            </c:strRef>
          </c:tx>
          <c:spPr>
            <a:solidFill>
              <a:srgbClr val="C00000"/>
            </a:solidFill>
            <a:ln>
              <a:solidFill>
                <a:sysClr val="windowText" lastClr="000000">
                  <a:lumMod val="50000"/>
                  <a:lumOff val="50000"/>
                </a:sysClr>
              </a:solidFill>
            </a:ln>
          </c:spPr>
          <c:invertIfNegative val="0"/>
          <c:cat>
            <c:strRef>
              <c:f>'Bark beetles by TSA'!$A$27:$A$29</c:f>
              <c:strCache>
                <c:ptCount val="3"/>
                <c:pt idx="0">
                  <c:v>100 Mile House</c:v>
                </c:pt>
                <c:pt idx="1">
                  <c:v>Quesnel</c:v>
                </c:pt>
                <c:pt idx="2">
                  <c:v>Williams Lake</c:v>
                </c:pt>
              </c:strCache>
            </c:strRef>
          </c:cat>
          <c:val>
            <c:numRef>
              <c:f>'Bark beetles by TSA'!$P$27:$P$29</c:f>
              <c:numCache>
                <c:formatCode>#,##0</c:formatCode>
                <c:ptCount val="3"/>
                <c:pt idx="0">
                  <c:v>416.2</c:v>
                </c:pt>
                <c:pt idx="1">
                  <c:v>170.2</c:v>
                </c:pt>
                <c:pt idx="2">
                  <c:v>4097.5</c:v>
                </c:pt>
              </c:numCache>
            </c:numRef>
          </c:val>
          <c:extLst xmlns:c16r2="http://schemas.microsoft.com/office/drawing/2015/06/chart">
            <c:ext xmlns:c16="http://schemas.microsoft.com/office/drawing/2014/chart" uri="{C3380CC4-5D6E-409C-BE32-E72D297353CC}">
              <c16:uniqueId val="{00000002-7C0C-441F-8909-73AC41A9C16E}"/>
            </c:ext>
          </c:extLst>
        </c:ser>
        <c:ser>
          <c:idx val="3"/>
          <c:order val="3"/>
          <c:tx>
            <c:strRef>
              <c:f>'Bark beetles by TSA'!$Q$26</c:f>
              <c:strCache>
                <c:ptCount val="1"/>
                <c:pt idx="0">
                  <c:v>2014</c:v>
                </c:pt>
              </c:strCache>
            </c:strRef>
          </c:tx>
          <c:spPr>
            <a:solidFill>
              <a:srgbClr val="97B953"/>
            </a:solidFill>
          </c:spPr>
          <c:invertIfNegative val="0"/>
          <c:cat>
            <c:strRef>
              <c:f>'Bark beetles by TSA'!$A$27:$A$29</c:f>
              <c:strCache>
                <c:ptCount val="3"/>
                <c:pt idx="0">
                  <c:v>100 Mile House</c:v>
                </c:pt>
                <c:pt idx="1">
                  <c:v>Quesnel</c:v>
                </c:pt>
                <c:pt idx="2">
                  <c:v>Williams Lake</c:v>
                </c:pt>
              </c:strCache>
            </c:strRef>
          </c:cat>
          <c:val>
            <c:numRef>
              <c:f>'Bark beetles by TSA'!$Q$27:$Q$29</c:f>
              <c:numCache>
                <c:formatCode>#,##0</c:formatCode>
                <c:ptCount val="3"/>
                <c:pt idx="0">
                  <c:v>651.79999999999995</c:v>
                </c:pt>
                <c:pt idx="1">
                  <c:v>0</c:v>
                </c:pt>
                <c:pt idx="2">
                  <c:v>1631.2</c:v>
                </c:pt>
              </c:numCache>
            </c:numRef>
          </c:val>
        </c:ser>
        <c:ser>
          <c:idx val="4"/>
          <c:order val="4"/>
          <c:tx>
            <c:strRef>
              <c:f>'Bark beetles by TSA'!$R$26</c:f>
              <c:strCache>
                <c:ptCount val="1"/>
                <c:pt idx="0">
                  <c:v>2015</c:v>
                </c:pt>
              </c:strCache>
            </c:strRef>
          </c:tx>
          <c:spPr>
            <a:solidFill>
              <a:srgbClr val="9933FF"/>
            </a:solidFill>
            <a:ln>
              <a:solidFill>
                <a:sysClr val="windowText" lastClr="000000">
                  <a:lumMod val="50000"/>
                  <a:lumOff val="50000"/>
                </a:sysClr>
              </a:solidFill>
            </a:ln>
          </c:spPr>
          <c:invertIfNegative val="0"/>
          <c:cat>
            <c:strRef>
              <c:f>'Bark beetles by TSA'!$A$27:$A$29</c:f>
              <c:strCache>
                <c:ptCount val="3"/>
                <c:pt idx="0">
                  <c:v>100 Mile House</c:v>
                </c:pt>
                <c:pt idx="1">
                  <c:v>Quesnel</c:v>
                </c:pt>
                <c:pt idx="2">
                  <c:v>Williams Lake</c:v>
                </c:pt>
              </c:strCache>
            </c:strRef>
          </c:cat>
          <c:val>
            <c:numRef>
              <c:f>'Bark beetles by TSA'!$R$27:$R$29</c:f>
              <c:numCache>
                <c:formatCode>#,##0</c:formatCode>
                <c:ptCount val="3"/>
                <c:pt idx="0">
                  <c:v>215.2</c:v>
                </c:pt>
                <c:pt idx="1">
                  <c:v>106.7</c:v>
                </c:pt>
                <c:pt idx="2">
                  <c:v>2566.5</c:v>
                </c:pt>
              </c:numCache>
            </c:numRef>
          </c:val>
        </c:ser>
        <c:ser>
          <c:idx val="5"/>
          <c:order val="5"/>
          <c:tx>
            <c:strRef>
              <c:f>'Bark beetles by TSA'!$S$26</c:f>
              <c:strCache>
                <c:ptCount val="1"/>
                <c:pt idx="0">
                  <c:v>2016</c:v>
                </c:pt>
              </c:strCache>
            </c:strRef>
          </c:tx>
          <c:spPr>
            <a:solidFill>
              <a:srgbClr val="FFC000"/>
            </a:solidFill>
            <a:ln>
              <a:solidFill>
                <a:sysClr val="windowText" lastClr="000000">
                  <a:lumMod val="50000"/>
                  <a:lumOff val="50000"/>
                </a:sysClr>
              </a:solidFill>
            </a:ln>
          </c:spPr>
          <c:invertIfNegative val="0"/>
          <c:cat>
            <c:strRef>
              <c:f>'Bark beetles by TSA'!$A$27:$A$29</c:f>
              <c:strCache>
                <c:ptCount val="3"/>
                <c:pt idx="0">
                  <c:v>100 Mile House</c:v>
                </c:pt>
                <c:pt idx="1">
                  <c:v>Quesnel</c:v>
                </c:pt>
                <c:pt idx="2">
                  <c:v>Williams Lake</c:v>
                </c:pt>
              </c:strCache>
            </c:strRef>
          </c:cat>
          <c:val>
            <c:numRef>
              <c:f>'Bark beetles by TSA'!$S$27:$S$29</c:f>
              <c:numCache>
                <c:formatCode>#,##0.0</c:formatCode>
                <c:ptCount val="3"/>
                <c:pt idx="0">
                  <c:v>129.0680809982</c:v>
                </c:pt>
                <c:pt idx="1">
                  <c:v>958.37616946313995</c:v>
                </c:pt>
                <c:pt idx="2">
                  <c:v>10027.8450925958</c:v>
                </c:pt>
              </c:numCache>
            </c:numRef>
          </c:val>
        </c:ser>
        <c:dLbls>
          <c:showLegendKey val="0"/>
          <c:showVal val="0"/>
          <c:showCatName val="0"/>
          <c:showSerName val="0"/>
          <c:showPercent val="0"/>
          <c:showBubbleSize val="0"/>
        </c:dLbls>
        <c:gapWidth val="50"/>
        <c:axId val="104292352"/>
        <c:axId val="104293888"/>
      </c:barChart>
      <c:catAx>
        <c:axId val="104292352"/>
        <c:scaling>
          <c:orientation val="minMax"/>
        </c:scaling>
        <c:delete val="0"/>
        <c:axPos val="b"/>
        <c:numFmt formatCode="0" sourceLinked="1"/>
        <c:majorTickMark val="out"/>
        <c:minorTickMark val="none"/>
        <c:tickLblPos val="nextTo"/>
        <c:crossAx val="104293888"/>
        <c:crosses val="autoZero"/>
        <c:auto val="1"/>
        <c:lblAlgn val="ctr"/>
        <c:lblOffset val="100"/>
        <c:noMultiLvlLbl val="0"/>
      </c:catAx>
      <c:valAx>
        <c:axId val="104293888"/>
        <c:scaling>
          <c:orientation val="minMax"/>
        </c:scaling>
        <c:delete val="0"/>
        <c:axPos val="l"/>
        <c:majorGridlines>
          <c:spPr>
            <a:ln>
              <a:prstDash val="dash"/>
            </a:ln>
          </c:spPr>
        </c:majorGridlines>
        <c:title>
          <c:tx>
            <c:rich>
              <a:bodyPr rot="-5400000" vert="horz"/>
              <a:lstStyle/>
              <a:p>
                <a:pPr>
                  <a:defRPr/>
                </a:pPr>
                <a:r>
                  <a:rPr lang="en-CA"/>
                  <a:t>Ha</a:t>
                </a:r>
              </a:p>
            </c:rich>
          </c:tx>
          <c:layout/>
          <c:overlay val="0"/>
        </c:title>
        <c:numFmt formatCode="0" sourceLinked="0"/>
        <c:majorTickMark val="out"/>
        <c:minorTickMark val="none"/>
        <c:tickLblPos val="nextTo"/>
        <c:crossAx val="104292352"/>
        <c:crosses val="autoZero"/>
        <c:crossBetween val="between"/>
      </c:valAx>
    </c:plotArea>
    <c:legend>
      <c:legendPos val="r"/>
      <c:layout/>
      <c:overlay val="0"/>
    </c:legend>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pPr>
            <a:r>
              <a:rPr lang="en-US" sz="2000"/>
              <a:t>Spruce beetle in North and South B.C.</a:t>
            </a:r>
          </a:p>
        </c:rich>
      </c:tx>
      <c:layout/>
      <c:overlay val="0"/>
    </c:title>
    <c:autoTitleDeleted val="0"/>
    <c:plotArea>
      <c:layout>
        <c:manualLayout>
          <c:layoutTarget val="inner"/>
          <c:xMode val="edge"/>
          <c:yMode val="edge"/>
          <c:x val="0.11740508817133632"/>
          <c:y val="0.11096043353355968"/>
          <c:w val="0.85697774542948246"/>
          <c:h val="0.81045921476451643"/>
        </c:manualLayout>
      </c:layout>
      <c:barChart>
        <c:barDir val="col"/>
        <c:grouping val="stacked"/>
        <c:varyColors val="0"/>
        <c:ser>
          <c:idx val="0"/>
          <c:order val="0"/>
          <c:tx>
            <c:strRef>
              <c:f>'Spruce beetle N&amp;S'!$B$3</c:f>
              <c:strCache>
                <c:ptCount val="1"/>
                <c:pt idx="0">
                  <c:v>South Total Ha</c:v>
                </c:pt>
              </c:strCache>
            </c:strRef>
          </c:tx>
          <c:spPr>
            <a:solidFill>
              <a:srgbClr val="0000CC"/>
            </a:solidFill>
          </c:spPr>
          <c:invertIfNegative val="0"/>
          <c:cat>
            <c:numRef>
              <c:f>'Spruce beetle N&amp;S'!$A$37:$A$90</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numCache>
            </c:numRef>
          </c:cat>
          <c:val>
            <c:numRef>
              <c:f>'Spruce beetle N&amp;S'!$B$37:$B$90</c:f>
              <c:numCache>
                <c:formatCode>#,##0</c:formatCode>
                <c:ptCount val="54"/>
                <c:pt idx="0">
                  <c:v>0</c:v>
                </c:pt>
                <c:pt idx="1">
                  <c:v>10</c:v>
                </c:pt>
                <c:pt idx="2">
                  <c:v>161</c:v>
                </c:pt>
                <c:pt idx="3">
                  <c:v>12054</c:v>
                </c:pt>
                <c:pt idx="4">
                  <c:v>4058</c:v>
                </c:pt>
                <c:pt idx="5">
                  <c:v>2012</c:v>
                </c:pt>
                <c:pt idx="6">
                  <c:v>24</c:v>
                </c:pt>
                <c:pt idx="7">
                  <c:v>0</c:v>
                </c:pt>
                <c:pt idx="8">
                  <c:v>6000</c:v>
                </c:pt>
                <c:pt idx="9">
                  <c:v>40900</c:v>
                </c:pt>
                <c:pt idx="10">
                  <c:v>26300</c:v>
                </c:pt>
                <c:pt idx="11">
                  <c:v>1272</c:v>
                </c:pt>
                <c:pt idx="12">
                  <c:v>1740</c:v>
                </c:pt>
                <c:pt idx="13">
                  <c:v>1420</c:v>
                </c:pt>
                <c:pt idx="14">
                  <c:v>0</c:v>
                </c:pt>
                <c:pt idx="15">
                  <c:v>100</c:v>
                </c:pt>
                <c:pt idx="16">
                  <c:v>10</c:v>
                </c:pt>
                <c:pt idx="17">
                  <c:v>301</c:v>
                </c:pt>
                <c:pt idx="18">
                  <c:v>81</c:v>
                </c:pt>
                <c:pt idx="19">
                  <c:v>0</c:v>
                </c:pt>
                <c:pt idx="20">
                  <c:v>1640</c:v>
                </c:pt>
                <c:pt idx="21">
                  <c:v>21010</c:v>
                </c:pt>
                <c:pt idx="22">
                  <c:v>18362</c:v>
                </c:pt>
                <c:pt idx="23">
                  <c:v>7070</c:v>
                </c:pt>
                <c:pt idx="24">
                  <c:v>7960</c:v>
                </c:pt>
                <c:pt idx="25">
                  <c:v>3755</c:v>
                </c:pt>
                <c:pt idx="26">
                  <c:v>3741</c:v>
                </c:pt>
                <c:pt idx="27">
                  <c:v>2958</c:v>
                </c:pt>
                <c:pt idx="28">
                  <c:v>1675</c:v>
                </c:pt>
                <c:pt idx="29">
                  <c:v>940</c:v>
                </c:pt>
                <c:pt idx="30">
                  <c:v>1090</c:v>
                </c:pt>
                <c:pt idx="31">
                  <c:v>420</c:v>
                </c:pt>
                <c:pt idx="32">
                  <c:v>1702</c:v>
                </c:pt>
                <c:pt idx="33">
                  <c:v>2158</c:v>
                </c:pt>
                <c:pt idx="34">
                  <c:v>3136</c:v>
                </c:pt>
                <c:pt idx="35">
                  <c:v>1538</c:v>
                </c:pt>
                <c:pt idx="36">
                  <c:v>447</c:v>
                </c:pt>
                <c:pt idx="37">
                  <c:v>1480</c:v>
                </c:pt>
                <c:pt idx="38">
                  <c:v>1580</c:v>
                </c:pt>
                <c:pt idx="39">
                  <c:v>3172</c:v>
                </c:pt>
                <c:pt idx="40">
                  <c:v>2863</c:v>
                </c:pt>
                <c:pt idx="41">
                  <c:v>3074</c:v>
                </c:pt>
                <c:pt idx="42">
                  <c:v>5793</c:v>
                </c:pt>
                <c:pt idx="43">
                  <c:v>31848</c:v>
                </c:pt>
                <c:pt idx="44">
                  <c:v>76678</c:v>
                </c:pt>
                <c:pt idx="45">
                  <c:v>41199</c:v>
                </c:pt>
                <c:pt idx="46">
                  <c:v>82323</c:v>
                </c:pt>
                <c:pt idx="47">
                  <c:v>35777</c:v>
                </c:pt>
                <c:pt idx="48">
                  <c:v>20539</c:v>
                </c:pt>
                <c:pt idx="49">
                  <c:v>25517</c:v>
                </c:pt>
                <c:pt idx="50">
                  <c:v>29943</c:v>
                </c:pt>
                <c:pt idx="51">
                  <c:v>10040</c:v>
                </c:pt>
                <c:pt idx="52">
                  <c:v>34409</c:v>
                </c:pt>
                <c:pt idx="53">
                  <c:v>9891</c:v>
                </c:pt>
              </c:numCache>
            </c:numRef>
          </c:val>
        </c:ser>
        <c:ser>
          <c:idx val="1"/>
          <c:order val="1"/>
          <c:tx>
            <c:strRef>
              <c:f>'Spruce beetle N&amp;S'!$C$3</c:f>
              <c:strCache>
                <c:ptCount val="1"/>
                <c:pt idx="0">
                  <c:v>North Total Ha</c:v>
                </c:pt>
              </c:strCache>
            </c:strRef>
          </c:tx>
          <c:spPr>
            <a:solidFill>
              <a:srgbClr val="C00000"/>
            </a:solidFill>
          </c:spPr>
          <c:invertIfNegative val="0"/>
          <c:cat>
            <c:numRef>
              <c:f>'Spruce beetle N&amp;S'!$A$37:$A$90</c:f>
              <c:numCache>
                <c:formatCode>General</c:formatCode>
                <c:ptCount val="54"/>
                <c:pt idx="0">
                  <c:v>1960</c:v>
                </c:pt>
                <c:pt idx="1">
                  <c:v>1961</c:v>
                </c:pt>
                <c:pt idx="2">
                  <c:v>1962</c:v>
                </c:pt>
                <c:pt idx="3">
                  <c:v>1963</c:v>
                </c:pt>
                <c:pt idx="4">
                  <c:v>1964</c:v>
                </c:pt>
                <c:pt idx="5">
                  <c:v>1965</c:v>
                </c:pt>
                <c:pt idx="6">
                  <c:v>1966</c:v>
                </c:pt>
                <c:pt idx="7">
                  <c:v>1967</c:v>
                </c:pt>
                <c:pt idx="8">
                  <c:v>1968</c:v>
                </c:pt>
                <c:pt idx="9">
                  <c:v>1969</c:v>
                </c:pt>
                <c:pt idx="10">
                  <c:v>1970</c:v>
                </c:pt>
                <c:pt idx="11">
                  <c:v>1971</c:v>
                </c:pt>
                <c:pt idx="12">
                  <c:v>1972</c:v>
                </c:pt>
                <c:pt idx="13">
                  <c:v>1973</c:v>
                </c:pt>
                <c:pt idx="14">
                  <c:v>1974</c:v>
                </c:pt>
                <c:pt idx="15">
                  <c:v>1975</c:v>
                </c:pt>
                <c:pt idx="16">
                  <c:v>1976</c:v>
                </c:pt>
                <c:pt idx="17">
                  <c:v>1977</c:v>
                </c:pt>
                <c:pt idx="18">
                  <c:v>1978</c:v>
                </c:pt>
                <c:pt idx="19">
                  <c:v>1979</c:v>
                </c:pt>
                <c:pt idx="20">
                  <c:v>1980</c:v>
                </c:pt>
                <c:pt idx="21">
                  <c:v>1981</c:v>
                </c:pt>
                <c:pt idx="22">
                  <c:v>1982</c:v>
                </c:pt>
                <c:pt idx="23">
                  <c:v>1983</c:v>
                </c:pt>
                <c:pt idx="24">
                  <c:v>1984</c:v>
                </c:pt>
                <c:pt idx="25">
                  <c:v>1985</c:v>
                </c:pt>
                <c:pt idx="26">
                  <c:v>1986</c:v>
                </c:pt>
                <c:pt idx="27">
                  <c:v>1987</c:v>
                </c:pt>
                <c:pt idx="28">
                  <c:v>1988</c:v>
                </c:pt>
                <c:pt idx="29">
                  <c:v>1989</c:v>
                </c:pt>
                <c:pt idx="30">
                  <c:v>1990</c:v>
                </c:pt>
                <c:pt idx="31">
                  <c:v>1991</c:v>
                </c:pt>
                <c:pt idx="32">
                  <c:v>1992</c:v>
                </c:pt>
                <c:pt idx="33">
                  <c:v>1993</c:v>
                </c:pt>
                <c:pt idx="34">
                  <c:v>1994</c:v>
                </c:pt>
                <c:pt idx="35">
                  <c:v>1995</c:v>
                </c:pt>
                <c:pt idx="36">
                  <c:v>1996</c:v>
                </c:pt>
                <c:pt idx="37">
                  <c:v>1997</c:v>
                </c:pt>
                <c:pt idx="38">
                  <c:v>1998</c:v>
                </c:pt>
                <c:pt idx="39">
                  <c:v>1999</c:v>
                </c:pt>
                <c:pt idx="40">
                  <c:v>2000</c:v>
                </c:pt>
                <c:pt idx="41">
                  <c:v>2001</c:v>
                </c:pt>
                <c:pt idx="42">
                  <c:v>2002</c:v>
                </c:pt>
                <c:pt idx="43">
                  <c:v>2003</c:v>
                </c:pt>
                <c:pt idx="44">
                  <c:v>2004</c:v>
                </c:pt>
                <c:pt idx="45">
                  <c:v>2005</c:v>
                </c:pt>
                <c:pt idx="46">
                  <c:v>2006</c:v>
                </c:pt>
                <c:pt idx="47">
                  <c:v>2007</c:v>
                </c:pt>
                <c:pt idx="48">
                  <c:v>2008</c:v>
                </c:pt>
                <c:pt idx="49">
                  <c:v>2009</c:v>
                </c:pt>
                <c:pt idx="50">
                  <c:v>2010</c:v>
                </c:pt>
                <c:pt idx="51">
                  <c:v>2011</c:v>
                </c:pt>
                <c:pt idx="52">
                  <c:v>2012</c:v>
                </c:pt>
                <c:pt idx="53">
                  <c:v>2013</c:v>
                </c:pt>
              </c:numCache>
            </c:numRef>
          </c:cat>
          <c:val>
            <c:numRef>
              <c:f>'Spruce beetle N&amp;S'!$C$37:$C$90</c:f>
              <c:numCache>
                <c:formatCode>#,##0</c:formatCode>
                <c:ptCount val="54"/>
                <c:pt idx="0">
                  <c:v>0</c:v>
                </c:pt>
                <c:pt idx="1">
                  <c:v>0</c:v>
                </c:pt>
                <c:pt idx="2">
                  <c:v>129</c:v>
                </c:pt>
                <c:pt idx="3">
                  <c:v>200219</c:v>
                </c:pt>
                <c:pt idx="4">
                  <c:v>196736</c:v>
                </c:pt>
                <c:pt idx="5">
                  <c:v>19319</c:v>
                </c:pt>
                <c:pt idx="6">
                  <c:v>0</c:v>
                </c:pt>
                <c:pt idx="7">
                  <c:v>0</c:v>
                </c:pt>
                <c:pt idx="8">
                  <c:v>0</c:v>
                </c:pt>
                <c:pt idx="9">
                  <c:v>18400</c:v>
                </c:pt>
                <c:pt idx="10">
                  <c:v>0</c:v>
                </c:pt>
                <c:pt idx="11">
                  <c:v>0</c:v>
                </c:pt>
                <c:pt idx="12">
                  <c:v>0</c:v>
                </c:pt>
                <c:pt idx="13">
                  <c:v>0</c:v>
                </c:pt>
                <c:pt idx="14">
                  <c:v>10</c:v>
                </c:pt>
                <c:pt idx="15">
                  <c:v>10</c:v>
                </c:pt>
                <c:pt idx="16">
                  <c:v>10</c:v>
                </c:pt>
                <c:pt idx="17">
                  <c:v>12080</c:v>
                </c:pt>
                <c:pt idx="18">
                  <c:v>46660</c:v>
                </c:pt>
                <c:pt idx="19">
                  <c:v>64600</c:v>
                </c:pt>
                <c:pt idx="20">
                  <c:v>77100</c:v>
                </c:pt>
                <c:pt idx="21">
                  <c:v>65200</c:v>
                </c:pt>
                <c:pt idx="22">
                  <c:v>81500</c:v>
                </c:pt>
                <c:pt idx="23">
                  <c:v>49480</c:v>
                </c:pt>
                <c:pt idx="24">
                  <c:v>39070</c:v>
                </c:pt>
                <c:pt idx="25">
                  <c:v>19200</c:v>
                </c:pt>
                <c:pt idx="26">
                  <c:v>1647</c:v>
                </c:pt>
                <c:pt idx="27">
                  <c:v>0</c:v>
                </c:pt>
                <c:pt idx="28">
                  <c:v>0</c:v>
                </c:pt>
                <c:pt idx="29">
                  <c:v>30</c:v>
                </c:pt>
                <c:pt idx="30">
                  <c:v>11121</c:v>
                </c:pt>
                <c:pt idx="31">
                  <c:v>44060</c:v>
                </c:pt>
                <c:pt idx="32">
                  <c:v>65000</c:v>
                </c:pt>
                <c:pt idx="33">
                  <c:v>2</c:v>
                </c:pt>
                <c:pt idx="34">
                  <c:v>73620</c:v>
                </c:pt>
                <c:pt idx="35">
                  <c:v>56750</c:v>
                </c:pt>
                <c:pt idx="36">
                  <c:v>0</c:v>
                </c:pt>
                <c:pt idx="37">
                  <c:v>0</c:v>
                </c:pt>
                <c:pt idx="38">
                  <c:v>15524</c:v>
                </c:pt>
                <c:pt idx="39">
                  <c:v>47770</c:v>
                </c:pt>
                <c:pt idx="40">
                  <c:v>110550</c:v>
                </c:pt>
                <c:pt idx="41">
                  <c:v>94581</c:v>
                </c:pt>
                <c:pt idx="42">
                  <c:v>261781</c:v>
                </c:pt>
                <c:pt idx="43">
                  <c:v>281027</c:v>
                </c:pt>
                <c:pt idx="44">
                  <c:v>25974</c:v>
                </c:pt>
                <c:pt idx="45">
                  <c:v>9447</c:v>
                </c:pt>
                <c:pt idx="46">
                  <c:v>168</c:v>
                </c:pt>
                <c:pt idx="47">
                  <c:v>514</c:v>
                </c:pt>
                <c:pt idx="48">
                  <c:v>7021</c:v>
                </c:pt>
                <c:pt idx="49">
                  <c:v>5219</c:v>
                </c:pt>
                <c:pt idx="50">
                  <c:v>107</c:v>
                </c:pt>
                <c:pt idx="51">
                  <c:v>19345.98</c:v>
                </c:pt>
                <c:pt idx="52">
                  <c:v>42862.26</c:v>
                </c:pt>
                <c:pt idx="53">
                  <c:v>18693.84</c:v>
                </c:pt>
              </c:numCache>
            </c:numRef>
          </c:val>
        </c:ser>
        <c:dLbls>
          <c:showLegendKey val="0"/>
          <c:showVal val="0"/>
          <c:showCatName val="0"/>
          <c:showSerName val="0"/>
          <c:showPercent val="0"/>
          <c:showBubbleSize val="0"/>
        </c:dLbls>
        <c:gapWidth val="50"/>
        <c:overlap val="100"/>
        <c:axId val="93962240"/>
        <c:axId val="93963776"/>
      </c:barChart>
      <c:catAx>
        <c:axId val="93962240"/>
        <c:scaling>
          <c:orientation val="minMax"/>
        </c:scaling>
        <c:delete val="0"/>
        <c:axPos val="b"/>
        <c:numFmt formatCode="General" sourceLinked="1"/>
        <c:majorTickMark val="out"/>
        <c:minorTickMark val="none"/>
        <c:tickLblPos val="nextTo"/>
        <c:spPr>
          <a:ln w="12700">
            <a:solidFill>
              <a:srgbClr val="FFFF99"/>
            </a:solidFill>
          </a:ln>
        </c:spPr>
        <c:txPr>
          <a:bodyPr/>
          <a:lstStyle/>
          <a:p>
            <a:pPr>
              <a:defRPr sz="1400">
                <a:solidFill>
                  <a:srgbClr val="FFFFCC"/>
                </a:solidFill>
                <a:effectLst>
                  <a:outerShdw blurRad="38100" dist="38100" dir="2700000" algn="tl">
                    <a:srgbClr val="000000">
                      <a:alpha val="43137"/>
                    </a:srgbClr>
                  </a:outerShdw>
                </a:effectLst>
              </a:defRPr>
            </a:pPr>
            <a:endParaRPr lang="en-US"/>
          </a:p>
        </c:txPr>
        <c:crossAx val="93963776"/>
        <c:crosses val="autoZero"/>
        <c:auto val="1"/>
        <c:lblAlgn val="ctr"/>
        <c:lblOffset val="100"/>
        <c:tickLblSkip val="5"/>
        <c:noMultiLvlLbl val="0"/>
      </c:catAx>
      <c:valAx>
        <c:axId val="93963776"/>
        <c:scaling>
          <c:orientation val="minMax"/>
        </c:scaling>
        <c:delete val="0"/>
        <c:axPos val="l"/>
        <c:majorGridlines>
          <c:spPr>
            <a:ln>
              <a:solidFill>
                <a:srgbClr val="FFFFCC"/>
              </a:solidFill>
              <a:prstDash val="dash"/>
            </a:ln>
          </c:spPr>
        </c:majorGridlines>
        <c:title>
          <c:tx>
            <c:rich>
              <a:bodyPr rot="-5400000" vert="horz"/>
              <a:lstStyle/>
              <a:p>
                <a:pPr>
                  <a:defRPr sz="1400">
                    <a:solidFill>
                      <a:srgbClr val="FFFFCC"/>
                    </a:solidFill>
                    <a:effectLst>
                      <a:outerShdw blurRad="38100" dist="38100" dir="2700000" algn="tl">
                        <a:srgbClr val="000000">
                          <a:alpha val="43137"/>
                        </a:srgbClr>
                      </a:outerShdw>
                    </a:effectLst>
                  </a:defRPr>
                </a:pPr>
                <a:r>
                  <a:rPr lang="en-US" sz="1400">
                    <a:solidFill>
                      <a:srgbClr val="FFFFCC"/>
                    </a:solidFill>
                    <a:effectLst>
                      <a:outerShdw blurRad="38100" dist="38100" dir="2700000" algn="tl">
                        <a:srgbClr val="000000">
                          <a:alpha val="43137"/>
                        </a:srgbClr>
                      </a:outerShdw>
                    </a:effectLst>
                  </a:rPr>
                  <a:t>Hectares</a:t>
                </a:r>
              </a:p>
            </c:rich>
          </c:tx>
          <c:layout/>
          <c:overlay val="0"/>
        </c:title>
        <c:numFmt formatCode="#,##0" sourceLinked="1"/>
        <c:majorTickMark val="out"/>
        <c:minorTickMark val="none"/>
        <c:tickLblPos val="nextTo"/>
        <c:spPr>
          <a:ln w="12700">
            <a:solidFill>
              <a:srgbClr val="FFFF99"/>
            </a:solidFill>
          </a:ln>
        </c:spPr>
        <c:txPr>
          <a:bodyPr/>
          <a:lstStyle/>
          <a:p>
            <a:pPr>
              <a:defRPr sz="1200">
                <a:solidFill>
                  <a:srgbClr val="FFFFCC"/>
                </a:solidFill>
                <a:effectLst>
                  <a:outerShdw blurRad="38100" dist="38100" dir="2700000" algn="tl">
                    <a:srgbClr val="000000">
                      <a:alpha val="43137"/>
                    </a:srgbClr>
                  </a:outerShdw>
                </a:effectLst>
              </a:defRPr>
            </a:pPr>
            <a:endParaRPr lang="en-US"/>
          </a:p>
        </c:txPr>
        <c:crossAx val="93962240"/>
        <c:crosses val="autoZero"/>
        <c:crossBetween val="between"/>
      </c:valAx>
      <c:spPr>
        <a:ln w="12700">
          <a:solidFill>
            <a:srgbClr val="FFFF99"/>
          </a:solidFill>
        </a:ln>
      </c:spPr>
    </c:plotArea>
    <c:legend>
      <c:legendPos val="r"/>
      <c:layout>
        <c:manualLayout>
          <c:xMode val="edge"/>
          <c:yMode val="edge"/>
          <c:x val="0.12722817584646318"/>
          <c:y val="0.11869882358584415"/>
          <c:w val="0.3202883758461807"/>
          <c:h val="7.4765240354441792E-2"/>
        </c:manualLayout>
      </c:layout>
      <c:overlay val="1"/>
      <c:spPr>
        <a:ln>
          <a:solidFill>
            <a:schemeClr val="tx1"/>
          </a:solidFill>
        </a:ln>
        <a:effectLst>
          <a:outerShdw blurRad="38100" dist="76200" dir="2700000" algn="tl" rotWithShape="0">
            <a:prstClr val="black">
              <a:alpha val="65000"/>
            </a:prstClr>
          </a:outerShdw>
        </a:effectLst>
      </c:spPr>
      <c:txPr>
        <a:bodyPr/>
        <a:lstStyle/>
        <a:p>
          <a:pPr>
            <a:defRPr sz="1200">
              <a:solidFill>
                <a:srgbClr val="FFFFCC"/>
              </a:solidFill>
              <a:effectLst>
                <a:outerShdw blurRad="38100" dist="38100" dir="2700000" algn="tl">
                  <a:srgbClr val="000000">
                    <a:alpha val="43137"/>
                  </a:srgbClr>
                </a:outerShdw>
              </a:effectLst>
            </a:defRPr>
          </a:pPr>
          <a:endParaRPr lang="en-US"/>
        </a:p>
      </c:txPr>
    </c:legend>
    <c:plotVisOnly val="1"/>
    <c:dispBlanksAs val="gap"/>
    <c:showDLblsOverMax val="0"/>
  </c:chart>
  <c:spPr>
    <a:gradFill flip="none" rotWithShape="1">
      <a:gsLst>
        <a:gs pos="0">
          <a:schemeClr val="tx1">
            <a:lumMod val="75000"/>
            <a:lumOff val="25000"/>
            <a:alpha val="50000"/>
          </a:schemeClr>
        </a:gs>
        <a:gs pos="50000">
          <a:schemeClr val="tx1">
            <a:lumMod val="50000"/>
            <a:lumOff val="50000"/>
            <a:alpha val="50000"/>
          </a:schemeClr>
        </a:gs>
        <a:gs pos="100000">
          <a:schemeClr val="accent2">
            <a:lumMod val="20000"/>
            <a:lumOff val="80000"/>
          </a:schemeClr>
        </a:gs>
      </a:gsLst>
      <a:lin ang="16200000" scaled="1"/>
      <a:tileRect/>
    </a:gradFill>
  </c:spPr>
  <c:txPr>
    <a:bodyPr/>
    <a:lstStyle/>
    <a:p>
      <a:pPr>
        <a:defRPr sz="1100">
          <a:latin typeface="Arial" panose="020B0604020202020204" pitchFamily="34" charset="0"/>
          <a:cs typeface="Arial" panose="020B0604020202020204"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vl1pPr>
          </a:lstStyle>
          <a:p>
            <a:pPr>
              <a:defRPr/>
            </a:pPr>
            <a:endParaRPr lang="en-CA"/>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a:lvl1pPr>
          </a:lstStyle>
          <a:p>
            <a:pPr>
              <a:defRPr/>
            </a:pPr>
            <a:fld id="{08D6AA80-7A6D-42A3-87E3-688E053FB97F}" type="datetimeFigureOut">
              <a:rPr lang="en-CA"/>
              <a:pPr>
                <a:defRPr/>
              </a:pPr>
              <a:t>2016-10-31</a:t>
            </a:fld>
            <a:endParaRPr lang="en-CA"/>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a:lvl1pPr>
          </a:lstStyle>
          <a:p>
            <a:pPr>
              <a:defRPr/>
            </a:pPr>
            <a:r>
              <a:rPr lang="en-CA"/>
              <a:t>Week 8 - Spruce beetle &amp; Dryocoetes</a:t>
            </a:r>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a:lvl1pPr>
          </a:lstStyle>
          <a:p>
            <a:pPr>
              <a:defRPr/>
            </a:pPr>
            <a:fld id="{14FBCD97-08C3-4D55-91A3-147DAE75FCD2}" type="slidenum">
              <a:rPr lang="en-CA"/>
              <a:pPr>
                <a:defRPr/>
              </a:pPr>
              <a:t>‹#›</a:t>
            </a:fld>
            <a:endParaRPr lang="en-CA"/>
          </a:p>
        </p:txBody>
      </p:sp>
    </p:spTree>
    <p:extLst>
      <p:ext uri="{BB962C8B-B14F-4D97-AF65-F5344CB8AC3E}">
        <p14:creationId xmlns:p14="http://schemas.microsoft.com/office/powerpoint/2010/main" val="272108642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b="0"/>
            </a:lvl1pPr>
          </a:lstStyle>
          <a:p>
            <a:pPr>
              <a:defRPr/>
            </a:pPr>
            <a:endParaRPr lang="en-GB"/>
          </a:p>
        </p:txBody>
      </p:sp>
      <p:sp>
        <p:nvSpPr>
          <p:cNvPr id="5123" name="Rectangle 3"/>
          <p:cNvSpPr>
            <a:spLocks noGrp="1" noChangeArrowheads="1"/>
          </p:cNvSpPr>
          <p:nvPr>
            <p:ph type="dt" idx="1"/>
          </p:nvPr>
        </p:nvSpPr>
        <p:spPr bwMode="auto">
          <a:xfrm>
            <a:off x="3971925"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b="0"/>
            </a:lvl1pPr>
          </a:lstStyle>
          <a:p>
            <a:pPr>
              <a:defRPr/>
            </a:pPr>
            <a:endParaRPr lang="en-GB"/>
          </a:p>
        </p:txBody>
      </p:sp>
      <p:sp>
        <p:nvSpPr>
          <p:cNvPr id="6246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5126"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b="0"/>
            </a:lvl1pPr>
          </a:lstStyle>
          <a:p>
            <a:pPr>
              <a:defRPr/>
            </a:pPr>
            <a:r>
              <a:rPr lang="en-GB"/>
              <a:t>Week 8 - Spruce beetle &amp; Dryocoetes</a:t>
            </a:r>
          </a:p>
        </p:txBody>
      </p:sp>
      <p:sp>
        <p:nvSpPr>
          <p:cNvPr id="5127"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b="0"/>
            </a:lvl1pPr>
          </a:lstStyle>
          <a:p>
            <a:pPr>
              <a:defRPr/>
            </a:pPr>
            <a:fld id="{752F897F-C42E-4073-AD24-04251BD0C053}" type="slidenum">
              <a:rPr lang="en-GB"/>
              <a:pPr>
                <a:defRPr/>
              </a:pPr>
              <a:t>‹#›</a:t>
            </a:fld>
            <a:endParaRPr lang="en-GB"/>
          </a:p>
        </p:txBody>
      </p:sp>
    </p:spTree>
    <p:extLst>
      <p:ext uri="{BB962C8B-B14F-4D97-AF65-F5344CB8AC3E}">
        <p14:creationId xmlns:p14="http://schemas.microsoft.com/office/powerpoint/2010/main" val="1337636071"/>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endParaRPr lang="en-CA" smtClean="0"/>
          </a:p>
        </p:txBody>
      </p:sp>
      <p:sp>
        <p:nvSpPr>
          <p:cNvPr id="63492" name="Slide Number Placeholder 3"/>
          <p:cNvSpPr>
            <a:spLocks noGrp="1"/>
          </p:cNvSpPr>
          <p:nvPr>
            <p:ph type="sldNum" sz="quarter" idx="5"/>
          </p:nvPr>
        </p:nvSpPr>
        <p:spPr>
          <a:noFill/>
        </p:spPr>
        <p:txBody>
          <a:bodyPr/>
          <a:lstStyle/>
          <a:p>
            <a:fld id="{D4F25662-4274-4CBA-A8A1-FF1BF69BB087}" type="slidenum">
              <a:rPr lang="en-GB" smtClean="0"/>
              <a:pPr/>
              <a:t>1</a:t>
            </a:fld>
            <a:endParaRPr lang="en-GB" smtClean="0"/>
          </a:p>
        </p:txBody>
      </p:sp>
      <p:sp>
        <p:nvSpPr>
          <p:cNvPr id="63493" name="Footer Placeholder 4"/>
          <p:cNvSpPr>
            <a:spLocks noGrp="1"/>
          </p:cNvSpPr>
          <p:nvPr>
            <p:ph type="ftr" sz="quarter" idx="4"/>
          </p:nvPr>
        </p:nvSpPr>
        <p:spPr>
          <a:noFill/>
        </p:spPr>
        <p:txBody>
          <a:bodyPr/>
          <a:lstStyle/>
          <a:p>
            <a:r>
              <a:rPr lang="en-GB" smtClean="0"/>
              <a:t>Week 8 - Spruce beetle &amp; Dryocoetes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B7713D3B-6EB6-4B5A-9E49-121C67A283A9}" type="slidenum">
              <a:rPr lang="en-CA" smtClean="0"/>
              <a:t>3</a:t>
            </a:fld>
            <a:endParaRPr lang="en-CA"/>
          </a:p>
        </p:txBody>
      </p:sp>
    </p:spTree>
    <p:extLst>
      <p:ext uri="{BB962C8B-B14F-4D97-AF65-F5344CB8AC3E}">
        <p14:creationId xmlns:p14="http://schemas.microsoft.com/office/powerpoint/2010/main" val="510305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300" b="1" dirty="0">
                <a:solidFill>
                  <a:schemeClr val="accent3">
                    <a:lumMod val="50000"/>
                  </a:schemeClr>
                </a:solidFill>
                <a:latin typeface="Arial" panose="020B0604020202020204" pitchFamily="34" charset="0"/>
                <a:cs typeface="Arial" panose="020B0604020202020204" pitchFamily="34" charset="0"/>
              </a:rPr>
              <a:t>3. Climate triggers – that will affect 1 &amp; 2</a:t>
            </a:r>
          </a:p>
          <a:p>
            <a:endParaRPr lang="en-CA" sz="1300" dirty="0">
              <a:latin typeface="Arial" panose="020B0604020202020204" pitchFamily="34" charset="0"/>
              <a:cs typeface="Arial" panose="020B0604020202020204" pitchFamily="34" charset="0"/>
            </a:endParaRPr>
          </a:p>
          <a:p>
            <a:pPr marL="271737" indent="-271737">
              <a:spcAft>
                <a:spcPts val="611"/>
              </a:spcAft>
              <a:buFont typeface="Arial" panose="020B0604020202020204" pitchFamily="34" charset="0"/>
              <a:buChar char="•"/>
            </a:pPr>
            <a:r>
              <a:rPr lang="en-CA" sz="1300" dirty="0">
                <a:latin typeface="Arial" panose="020B0604020202020204" pitchFamily="34" charset="0"/>
                <a:cs typeface="Arial" panose="020B0604020202020204" pitchFamily="34" charset="0"/>
              </a:rPr>
              <a:t>wind/snow events that cause breakage or blowdown in </a:t>
            </a:r>
            <a:r>
              <a:rPr lang="en-CA" sz="1300" dirty="0" err="1">
                <a:latin typeface="Arial" panose="020B0604020202020204" pitchFamily="34" charset="0"/>
                <a:cs typeface="Arial" panose="020B0604020202020204" pitchFamily="34" charset="0"/>
              </a:rPr>
              <a:t>Df</a:t>
            </a:r>
            <a:r>
              <a:rPr lang="en-CA" sz="1300" dirty="0">
                <a:latin typeface="Arial" panose="020B0604020202020204" pitchFamily="34" charset="0"/>
                <a:cs typeface="Arial" panose="020B0604020202020204" pitchFamily="34" charset="0"/>
              </a:rPr>
              <a:t>, </a:t>
            </a:r>
            <a:r>
              <a:rPr lang="en-CA" sz="1300" dirty="0" err="1">
                <a:latin typeface="Arial" panose="020B0604020202020204" pitchFamily="34" charset="0"/>
                <a:cs typeface="Arial" panose="020B0604020202020204" pitchFamily="34" charset="0"/>
              </a:rPr>
              <a:t>Sx</a:t>
            </a:r>
            <a:r>
              <a:rPr lang="en-CA" sz="1300" dirty="0">
                <a:latin typeface="Arial" panose="020B0604020202020204" pitchFamily="34" charset="0"/>
                <a:cs typeface="Arial" panose="020B0604020202020204" pitchFamily="34" charset="0"/>
              </a:rPr>
              <a:t> or </a:t>
            </a:r>
            <a:r>
              <a:rPr lang="en-CA" sz="1300" dirty="0" err="1">
                <a:latin typeface="Arial" panose="020B0604020202020204" pitchFamily="34" charset="0"/>
                <a:cs typeface="Arial" panose="020B0604020202020204" pitchFamily="34" charset="0"/>
              </a:rPr>
              <a:t>Bl</a:t>
            </a:r>
            <a:endParaRPr lang="en-CA" sz="1300" dirty="0">
              <a:latin typeface="Arial" panose="020B0604020202020204" pitchFamily="34" charset="0"/>
              <a:cs typeface="Arial" panose="020B0604020202020204" pitchFamily="34" charset="0"/>
            </a:endParaRPr>
          </a:p>
          <a:p>
            <a:pPr marL="271737" indent="-271737">
              <a:spcAft>
                <a:spcPts val="611"/>
              </a:spcAft>
              <a:buFont typeface="Arial" panose="020B0604020202020204" pitchFamily="34" charset="0"/>
              <a:buChar char="•"/>
            </a:pPr>
            <a:r>
              <a:rPr lang="en-CA" sz="1300" dirty="0">
                <a:latin typeface="Arial" panose="020B0604020202020204" pitchFamily="34" charset="0"/>
                <a:cs typeface="Arial" panose="020B0604020202020204" pitchFamily="34" charset="0"/>
              </a:rPr>
              <a:t>unseasonal weather (early spring, hotter, colder)</a:t>
            </a:r>
          </a:p>
          <a:p>
            <a:pPr marL="271737" indent="-271737">
              <a:spcAft>
                <a:spcPts val="611"/>
              </a:spcAft>
              <a:buFont typeface="Arial" panose="020B0604020202020204" pitchFamily="34" charset="0"/>
              <a:buChar char="•"/>
            </a:pPr>
            <a:r>
              <a:rPr lang="en-CA" sz="1300" dirty="0">
                <a:latin typeface="Arial" panose="020B0604020202020204" pitchFamily="34" charset="0"/>
                <a:cs typeface="Arial" panose="020B0604020202020204" pitchFamily="34" charset="0"/>
              </a:rPr>
              <a:t>drought events</a:t>
            </a:r>
          </a:p>
          <a:p>
            <a:pPr>
              <a:spcAft>
                <a:spcPts val="611"/>
              </a:spcAft>
            </a:pPr>
            <a:endParaRPr lang="en-CA" sz="1300" dirty="0">
              <a:latin typeface="Arial" panose="020B0604020202020204" pitchFamily="34" charset="0"/>
              <a:cs typeface="Arial" panose="020B0604020202020204" pitchFamily="34" charset="0"/>
            </a:endParaRPr>
          </a:p>
          <a:p>
            <a:pPr marL="285718" indent="-285718">
              <a:spcAft>
                <a:spcPts val="611"/>
              </a:spcAft>
              <a:buFont typeface="Arial" panose="020B0604020202020204" pitchFamily="34" charset="0"/>
              <a:buChar char="•"/>
            </a:pPr>
            <a:r>
              <a:rPr lang="en-CA" sz="1300" dirty="0">
                <a:latin typeface="Arial" panose="020B0604020202020204" pitchFamily="34" charset="0"/>
                <a:cs typeface="Arial" panose="020B0604020202020204" pitchFamily="34" charset="0"/>
              </a:rPr>
              <a:t>Snow could recede from trap trees earlier in the spring (with changing climates) allowing Douglas-fir beetles to emerge &amp; fly earlier.</a:t>
            </a:r>
          </a:p>
          <a:p>
            <a:pPr marL="285718" indent="-285718">
              <a:spcAft>
                <a:spcPts val="611"/>
              </a:spcAft>
              <a:buFont typeface="Arial" panose="020B0604020202020204" pitchFamily="34" charset="0"/>
              <a:buChar char="•"/>
            </a:pPr>
            <a:r>
              <a:rPr lang="en-CA" sz="1300" b="1" dirty="0">
                <a:latin typeface="Arial" panose="020B0604020202020204" pitchFamily="34" charset="0"/>
                <a:cs typeface="Arial" panose="020B0604020202020204" pitchFamily="34" charset="0"/>
              </a:rPr>
              <a:t>NB.</a:t>
            </a:r>
            <a:r>
              <a:rPr lang="en-CA" sz="1300" dirty="0">
                <a:latin typeface="Arial" panose="020B0604020202020204" pitchFamily="34" charset="0"/>
                <a:cs typeface="Arial" panose="020B0604020202020204" pitchFamily="34" charset="0"/>
              </a:rPr>
              <a:t> When using trap trees as control – be attentive to these early, warm spring seasons and ensure all trap trees are removed from sites prior to adult emergence.</a:t>
            </a:r>
          </a:p>
          <a:p>
            <a:pPr marL="285718" indent="-285718">
              <a:spcAft>
                <a:spcPts val="611"/>
              </a:spcAft>
              <a:buFont typeface="Arial" panose="020B0604020202020204" pitchFamily="34" charset="0"/>
              <a:buChar char="•"/>
            </a:pPr>
            <a:r>
              <a:rPr lang="en-CA" sz="1300" dirty="0">
                <a:latin typeface="Arial" panose="020B0604020202020204" pitchFamily="34" charset="0"/>
                <a:cs typeface="Arial" panose="020B0604020202020204" pitchFamily="34" charset="0"/>
              </a:rPr>
              <a:t>Warmer, longer summers could allow for a more pronounced and damaging second flight of fir beetle.</a:t>
            </a:r>
          </a:p>
          <a:p>
            <a:pPr marL="271737" indent="-271737">
              <a:spcAft>
                <a:spcPts val="611"/>
              </a:spcAft>
              <a:buFont typeface="Arial" panose="020B0604020202020204" pitchFamily="34" charset="0"/>
              <a:buChar char="•"/>
            </a:pPr>
            <a:endParaRPr lang="en-CA" sz="1300" dirty="0">
              <a:latin typeface="Arial" panose="020B0604020202020204" pitchFamily="34" charset="0"/>
              <a:cs typeface="Arial" panose="020B0604020202020204" pitchFamily="34" charset="0"/>
            </a:endParaRPr>
          </a:p>
          <a:p>
            <a:endParaRPr lang="en-CA"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87146E4-7847-483F-8492-43D677F6694D}" type="slidenum">
              <a:rPr lang="en-CA" smtClean="0"/>
              <a:t>6</a:t>
            </a:fld>
            <a:endParaRPr lang="en-CA"/>
          </a:p>
        </p:txBody>
      </p:sp>
      <p:sp>
        <p:nvSpPr>
          <p:cNvPr id="7" name="Date Placeholder 6"/>
          <p:cNvSpPr>
            <a:spLocks noGrp="1"/>
          </p:cNvSpPr>
          <p:nvPr>
            <p:ph type="dt" idx="11"/>
          </p:nvPr>
        </p:nvSpPr>
        <p:spPr/>
        <p:txBody>
          <a:bodyPr/>
          <a:lstStyle/>
          <a:p>
            <a:fld id="{69E45E58-C1B1-40F9-B938-BF7FD5E3CE3C}" type="datetime1">
              <a:rPr lang="en-CA" smtClean="0"/>
              <a:t>2016-10-31</a:t>
            </a:fld>
            <a:endParaRPr lang="en-CA"/>
          </a:p>
        </p:txBody>
      </p:sp>
      <p:sp>
        <p:nvSpPr>
          <p:cNvPr id="8" name="Footer Placeholder 7"/>
          <p:cNvSpPr>
            <a:spLocks noGrp="1"/>
          </p:cNvSpPr>
          <p:nvPr>
            <p:ph type="ftr" sz="quarter" idx="12"/>
          </p:nvPr>
        </p:nvSpPr>
        <p:spPr/>
        <p:txBody>
          <a:bodyPr/>
          <a:lstStyle/>
          <a:p>
            <a:r>
              <a:rPr lang="en-CA"/>
              <a:t>Insects &amp; Climate Adaptation Workshop</a:t>
            </a:r>
          </a:p>
        </p:txBody>
      </p:sp>
      <p:sp>
        <p:nvSpPr>
          <p:cNvPr id="5" name="Header Placeholder 4"/>
          <p:cNvSpPr>
            <a:spLocks noGrp="1"/>
          </p:cNvSpPr>
          <p:nvPr>
            <p:ph type="hdr" sz="quarter" idx="13"/>
          </p:nvPr>
        </p:nvSpPr>
        <p:spPr/>
        <p:txBody>
          <a:bodyPr/>
          <a:lstStyle/>
          <a:p>
            <a:r>
              <a:rPr lang="en-CA"/>
              <a:t>Forest Health &amp; Drought</a:t>
            </a:r>
          </a:p>
        </p:txBody>
      </p:sp>
    </p:spTree>
    <p:extLst>
      <p:ext uri="{BB962C8B-B14F-4D97-AF65-F5344CB8AC3E}">
        <p14:creationId xmlns:p14="http://schemas.microsoft.com/office/powerpoint/2010/main" val="3972036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r>
              <a:rPr lang="en-CA" smtClean="0"/>
              <a:t>Lang Ck 1992 (DGO).  Roadside slash generates SB attack on adjacent trees</a:t>
            </a:r>
          </a:p>
          <a:p>
            <a:endParaRPr lang="en-CA" smtClean="0"/>
          </a:p>
          <a:p>
            <a:r>
              <a:rPr lang="en-CA" smtClean="0"/>
              <a:t>SBB  populations are complex and, non-linear in nature.  They exhibit shifts from endemic to epidemic levels that are</a:t>
            </a:r>
          </a:p>
          <a:p>
            <a:r>
              <a:rPr lang="en-CA" smtClean="0"/>
              <a:t>catalyzed by specific events and therefore not reliably predictable. Climate is a major driver.  Relationships between forest structure, composition, site, and spruce beetle occurrence in the Intermountain West USDA Forest Service Proceedings – RMRS-P-56 2009</a:t>
            </a:r>
          </a:p>
        </p:txBody>
      </p:sp>
      <p:sp>
        <p:nvSpPr>
          <p:cNvPr id="64516" name="Slide Number Placeholder 3"/>
          <p:cNvSpPr>
            <a:spLocks noGrp="1"/>
          </p:cNvSpPr>
          <p:nvPr>
            <p:ph type="sldNum" sz="quarter" idx="5"/>
          </p:nvPr>
        </p:nvSpPr>
        <p:spPr>
          <a:noFill/>
        </p:spPr>
        <p:txBody>
          <a:bodyPr/>
          <a:lstStyle/>
          <a:p>
            <a:fld id="{6EB9713E-C9F3-4243-8DF8-B042D0F8FF4B}" type="slidenum">
              <a:rPr lang="en-CA" smtClean="0"/>
              <a:pPr/>
              <a:t>21</a:t>
            </a:fld>
            <a:endParaRPr lang="en-CA" smtClean="0"/>
          </a:p>
        </p:txBody>
      </p:sp>
      <p:sp>
        <p:nvSpPr>
          <p:cNvPr id="64517" name="Footer Placeholder 4"/>
          <p:cNvSpPr>
            <a:spLocks noGrp="1"/>
          </p:cNvSpPr>
          <p:nvPr>
            <p:ph type="ftr" sz="quarter" idx="4"/>
          </p:nvPr>
        </p:nvSpPr>
        <p:spPr>
          <a:noFill/>
        </p:spPr>
        <p:txBody>
          <a:bodyPr/>
          <a:lstStyle/>
          <a:p>
            <a:r>
              <a:rPr lang="en-GB" smtClean="0"/>
              <a:t>Week 8 - Spruce beetle &amp; Dryocoetes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r>
              <a:rPr lang="en-CA" smtClean="0"/>
              <a:t>Cupola Ck 1992 (DGO).  Hi stumps and slash generate SB attack in drainage (centre:  Kevin Edquist)</a:t>
            </a:r>
          </a:p>
        </p:txBody>
      </p:sp>
      <p:sp>
        <p:nvSpPr>
          <p:cNvPr id="65540" name="Slide Number Placeholder 3"/>
          <p:cNvSpPr>
            <a:spLocks noGrp="1"/>
          </p:cNvSpPr>
          <p:nvPr>
            <p:ph type="sldNum" sz="quarter" idx="5"/>
          </p:nvPr>
        </p:nvSpPr>
        <p:spPr>
          <a:noFill/>
        </p:spPr>
        <p:txBody>
          <a:bodyPr/>
          <a:lstStyle/>
          <a:p>
            <a:fld id="{3F4952AF-45DE-42B7-863E-EED0894E1D7D}" type="slidenum">
              <a:rPr lang="en-CA" smtClean="0"/>
              <a:pPr/>
              <a:t>24</a:t>
            </a:fld>
            <a:endParaRPr lang="en-CA" smtClean="0"/>
          </a:p>
        </p:txBody>
      </p:sp>
      <p:sp>
        <p:nvSpPr>
          <p:cNvPr id="65541" name="Footer Placeholder 4"/>
          <p:cNvSpPr>
            <a:spLocks noGrp="1"/>
          </p:cNvSpPr>
          <p:nvPr>
            <p:ph type="ftr" sz="quarter" idx="4"/>
          </p:nvPr>
        </p:nvSpPr>
        <p:spPr>
          <a:noFill/>
        </p:spPr>
        <p:txBody>
          <a:bodyPr/>
          <a:lstStyle/>
          <a:p>
            <a:r>
              <a:rPr lang="en-GB" smtClean="0"/>
              <a:t>Week 8 - Spruce beetle &amp; Dryocoetes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endParaRPr lang="en-CA" smtClean="0"/>
          </a:p>
        </p:txBody>
      </p:sp>
      <p:sp>
        <p:nvSpPr>
          <p:cNvPr id="66564" name="Slide Number Placeholder 3"/>
          <p:cNvSpPr>
            <a:spLocks noGrp="1"/>
          </p:cNvSpPr>
          <p:nvPr>
            <p:ph type="sldNum" sz="quarter" idx="5"/>
          </p:nvPr>
        </p:nvSpPr>
        <p:spPr>
          <a:noFill/>
        </p:spPr>
        <p:txBody>
          <a:bodyPr/>
          <a:lstStyle/>
          <a:p>
            <a:fld id="{7E8938B4-1E3A-40C8-A187-D1B9636EA05A}" type="slidenum">
              <a:rPr lang="en-CA" smtClean="0"/>
              <a:pPr/>
              <a:t>25</a:t>
            </a:fld>
            <a:endParaRPr lang="en-CA" smtClean="0"/>
          </a:p>
        </p:txBody>
      </p:sp>
      <p:sp>
        <p:nvSpPr>
          <p:cNvPr id="66565" name="Footer Placeholder 4"/>
          <p:cNvSpPr>
            <a:spLocks noGrp="1"/>
          </p:cNvSpPr>
          <p:nvPr>
            <p:ph type="ftr" sz="quarter" idx="4"/>
          </p:nvPr>
        </p:nvSpPr>
        <p:spPr>
          <a:noFill/>
        </p:spPr>
        <p:txBody>
          <a:bodyPr/>
          <a:lstStyle/>
          <a:p>
            <a:r>
              <a:rPr lang="en-GB" smtClean="0"/>
              <a:t>Week 8 - Spruce beetle &amp; Dryocoetes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a:defRPr/>
            </a:pPr>
            <a:r>
              <a:rPr lang="en-CA" dirty="0" smtClean="0"/>
              <a:t>Pre-attack application of pheromones of competing beetle species </a:t>
            </a:r>
            <a:r>
              <a:rPr lang="en-CA" b="1" dirty="0" smtClean="0"/>
              <a:t>has been used on downed trees</a:t>
            </a:r>
            <a:r>
              <a:rPr lang="en-CA" dirty="0" smtClean="0"/>
              <a:t> to inhibit spruce beetle (SBB) attack and production, and allow secondary beetle species to successfully exploit the resource.  These secondary beetles do not normally attack and kill healthy trees (Poland and Borden 1998).  The treatment precludes development of SBB populations, but doesn’t actually directly kill many SBB.</a:t>
            </a:r>
          </a:p>
          <a:p>
            <a:pPr>
              <a:defRPr/>
            </a:pPr>
            <a:r>
              <a:rPr lang="en-CA" dirty="0" smtClean="0"/>
              <a:t>MCH is anti-aggregation pheromone of the spruce beetle that has been used to reduce spruce beetle attack on felled trees, but has had inconsistent results on standing trees.</a:t>
            </a:r>
          </a:p>
          <a:p>
            <a:pPr>
              <a:defRPr/>
            </a:pPr>
            <a:r>
              <a:rPr lang="en-CA" b="1" dirty="0" smtClean="0"/>
              <a:t>Treatment: </a:t>
            </a:r>
            <a:r>
              <a:rPr lang="en-CA" dirty="0" smtClean="0"/>
              <a:t>Attract </a:t>
            </a:r>
            <a:r>
              <a:rPr lang="en-CA" i="1" dirty="0" smtClean="0"/>
              <a:t>Ips tridens</a:t>
            </a:r>
            <a:r>
              <a:rPr lang="en-CA" dirty="0" smtClean="0"/>
              <a:t>;  ipsdienol @ 0.2 mg/day, and </a:t>
            </a:r>
            <a:r>
              <a:rPr lang="en-CA" i="1" dirty="0" smtClean="0"/>
              <a:t>cis</a:t>
            </a:r>
            <a:r>
              <a:rPr lang="en-CA" dirty="0" smtClean="0"/>
              <a:t>-verbenol 83:17 -:+ @ 0.6 mg/day (</a:t>
            </a:r>
            <a:r>
              <a:rPr lang="en-CA" i="1" dirty="0" smtClean="0"/>
              <a:t>cis</a:t>
            </a:r>
            <a:r>
              <a:rPr lang="en-CA" dirty="0" smtClean="0"/>
              <a:t>-verbenol perhaps not needed (Werner and </a:t>
            </a:r>
            <a:r>
              <a:rPr lang="en-CA" dirty="0" err="1" smtClean="0"/>
              <a:t>Holsten</a:t>
            </a:r>
            <a:r>
              <a:rPr lang="en-CA" dirty="0" smtClean="0"/>
              <a:t> 2002)?);  plus</a:t>
            </a:r>
          </a:p>
          <a:p>
            <a:pPr>
              <a:defRPr/>
            </a:pPr>
            <a:r>
              <a:rPr lang="en-CA" dirty="0" smtClean="0"/>
              <a:t>Attract </a:t>
            </a:r>
            <a:r>
              <a:rPr lang="en-CA" i="1" dirty="0" smtClean="0"/>
              <a:t>Dryocoetes affaber</a:t>
            </a:r>
            <a:r>
              <a:rPr lang="en-CA" dirty="0" smtClean="0"/>
              <a:t>; 1:1 </a:t>
            </a:r>
            <a:r>
              <a:rPr lang="en-CA" dirty="0" err="1" smtClean="0"/>
              <a:t>racemic</a:t>
            </a:r>
            <a:r>
              <a:rPr lang="en-CA" dirty="0" smtClean="0"/>
              <a:t> +/- </a:t>
            </a:r>
            <a:r>
              <a:rPr lang="en-CA" i="1" dirty="0" err="1" smtClean="0"/>
              <a:t>endo</a:t>
            </a:r>
            <a:r>
              <a:rPr lang="en-CA" i="1" dirty="0" smtClean="0"/>
              <a:t>-</a:t>
            </a:r>
            <a:r>
              <a:rPr lang="en-CA" dirty="0" smtClean="0"/>
              <a:t>Brevicomin @ 0.2 mg/day;  plus.</a:t>
            </a:r>
          </a:p>
          <a:p>
            <a:pPr>
              <a:defRPr/>
            </a:pPr>
            <a:r>
              <a:rPr lang="en-CA" dirty="0" smtClean="0"/>
              <a:t>Repel SBB:  standard available MCH device (Werner and </a:t>
            </a:r>
            <a:r>
              <a:rPr lang="en-CA" dirty="0" err="1" smtClean="0"/>
              <a:t>Holsten</a:t>
            </a:r>
            <a:r>
              <a:rPr lang="en-CA" dirty="0" smtClean="0"/>
              <a:t> 2002).  Applying </a:t>
            </a:r>
            <a:r>
              <a:rPr lang="en-CA" dirty="0" err="1" smtClean="0"/>
              <a:t>endo</a:t>
            </a:r>
            <a:r>
              <a:rPr lang="en-CA" dirty="0" smtClean="0"/>
              <a:t>-B for D. affaber is probably sufficient.</a:t>
            </a:r>
          </a:p>
          <a:p>
            <a:pPr>
              <a:defRPr/>
            </a:pPr>
            <a:r>
              <a:rPr lang="en-CA" b="1" dirty="0" smtClean="0"/>
              <a:t>Application:  </a:t>
            </a:r>
            <a:r>
              <a:rPr lang="en-CA" dirty="0" smtClean="0"/>
              <a:t>On blowdown:  approximately 5 m spacing on -N- side of bole.  Five m is an average of Poland and Borden 1998a and Werner and </a:t>
            </a:r>
            <a:r>
              <a:rPr lang="en-CA" dirty="0" err="1" smtClean="0"/>
              <a:t>Holsten</a:t>
            </a:r>
            <a:r>
              <a:rPr lang="en-CA" dirty="0" smtClean="0"/>
              <a:t> 2002.</a:t>
            </a:r>
          </a:p>
          <a:p>
            <a:pPr>
              <a:defRPr/>
            </a:pPr>
            <a:r>
              <a:rPr lang="en-CA" dirty="0" smtClean="0"/>
              <a:t>On standing trees:  one set of release devices on the north side of standing fire damaged trees. </a:t>
            </a:r>
          </a:p>
          <a:p>
            <a:pPr>
              <a:defRPr/>
            </a:pPr>
            <a:r>
              <a:rPr lang="en-CA" b="1" dirty="0" smtClean="0"/>
              <a:t>References: </a:t>
            </a:r>
            <a:r>
              <a:rPr lang="en-CA" dirty="0" smtClean="0"/>
              <a:t>Poland, T.M., and J.H. Borden.  1998.  Competitive exclusion of </a:t>
            </a:r>
            <a:r>
              <a:rPr lang="en-CA" i="1" dirty="0" smtClean="0"/>
              <a:t>Dendroctonus rufipennis</a:t>
            </a:r>
            <a:r>
              <a:rPr lang="en-CA" dirty="0" smtClean="0"/>
              <a:t> induced by pheromones of </a:t>
            </a:r>
            <a:r>
              <a:rPr lang="en-CA" i="1" dirty="0" smtClean="0"/>
              <a:t>Ips tridens</a:t>
            </a:r>
            <a:r>
              <a:rPr lang="en-CA" dirty="0" smtClean="0"/>
              <a:t> and </a:t>
            </a:r>
            <a:r>
              <a:rPr lang="en-CA" i="1" dirty="0" smtClean="0"/>
              <a:t>Dryocoetes affaber</a:t>
            </a:r>
            <a:r>
              <a:rPr lang="en-CA" dirty="0" smtClean="0"/>
              <a:t> (Coleoptera: Scolytidae).  J. Econ. </a:t>
            </a:r>
            <a:r>
              <a:rPr lang="en-CA" dirty="0" err="1" smtClean="0"/>
              <a:t>Ent</a:t>
            </a:r>
            <a:r>
              <a:rPr lang="en-CA" dirty="0" smtClean="0"/>
              <a:t>. 91:1150-1161.</a:t>
            </a:r>
          </a:p>
          <a:p>
            <a:pPr>
              <a:defRPr/>
            </a:pPr>
            <a:r>
              <a:rPr lang="en-CA" dirty="0" smtClean="0"/>
              <a:t>Werner, R.A. and E.H. </a:t>
            </a:r>
            <a:r>
              <a:rPr lang="en-CA" dirty="0" err="1" smtClean="0"/>
              <a:t>Holsten</a:t>
            </a:r>
            <a:r>
              <a:rPr lang="en-CA" dirty="0" smtClean="0"/>
              <a:t>.  2002.  Use of semiochemicals of secondary bark beetles to disrupt spruce beetle attraction and survival in Alaska.  USDA Forest Service Research Paper PNW-RP-541.</a:t>
            </a:r>
          </a:p>
          <a:p>
            <a:pPr>
              <a:defRPr/>
            </a:pPr>
            <a:r>
              <a:rPr lang="en-CA" dirty="0" smtClean="0"/>
              <a:t>Ross, D.W., G.E. </a:t>
            </a:r>
            <a:r>
              <a:rPr lang="en-CA" dirty="0" err="1" smtClean="0"/>
              <a:t>Daterman</a:t>
            </a:r>
            <a:r>
              <a:rPr lang="en-CA" dirty="0" smtClean="0"/>
              <a:t>, and A.S. Munson.  2004.  Evaluation of the antiaggregation pheromone, 3-methylcyclohex-2-en-1-one (MCH), to protect live spruce from spruce beetle (Coleoptera: Scolytidae) infestation in southern Utah.  J. </a:t>
            </a:r>
            <a:r>
              <a:rPr lang="en-CA" dirty="0" err="1" smtClean="0"/>
              <a:t>Ent</a:t>
            </a:r>
            <a:r>
              <a:rPr lang="en-CA" dirty="0" smtClean="0"/>
              <a:t>. Soc. British Columbia 101: 145-146.</a:t>
            </a:r>
          </a:p>
          <a:p>
            <a:pPr>
              <a:defRPr/>
            </a:pPr>
            <a:endParaRPr lang="en-CA" dirty="0" smtClean="0"/>
          </a:p>
          <a:p>
            <a:pPr>
              <a:defRPr/>
            </a:pPr>
            <a:endParaRPr lang="en-CA" dirty="0"/>
          </a:p>
        </p:txBody>
      </p:sp>
      <p:sp>
        <p:nvSpPr>
          <p:cNvPr id="67588" name="Slide Number Placeholder 3"/>
          <p:cNvSpPr>
            <a:spLocks noGrp="1"/>
          </p:cNvSpPr>
          <p:nvPr>
            <p:ph type="sldNum" sz="quarter" idx="5"/>
          </p:nvPr>
        </p:nvSpPr>
        <p:spPr>
          <a:noFill/>
        </p:spPr>
        <p:txBody>
          <a:bodyPr/>
          <a:lstStyle/>
          <a:p>
            <a:fld id="{9D531944-DDA0-4049-8349-76B2235A65D5}" type="slidenum">
              <a:rPr lang="en-CA" smtClean="0"/>
              <a:pPr/>
              <a:t>26</a:t>
            </a:fld>
            <a:endParaRPr lang="en-CA" smtClean="0"/>
          </a:p>
        </p:txBody>
      </p:sp>
      <p:sp>
        <p:nvSpPr>
          <p:cNvPr id="67589" name="Footer Placeholder 4"/>
          <p:cNvSpPr>
            <a:spLocks noGrp="1"/>
          </p:cNvSpPr>
          <p:nvPr>
            <p:ph type="ftr" sz="quarter" idx="4"/>
          </p:nvPr>
        </p:nvSpPr>
        <p:spPr>
          <a:noFill/>
        </p:spPr>
        <p:txBody>
          <a:bodyPr/>
          <a:lstStyle/>
          <a:p>
            <a:r>
              <a:rPr lang="en-GB" smtClean="0"/>
              <a:t>Week 8 - Spruce beetle &amp; Dryocoetes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a:defRPr/>
            </a:pPr>
            <a:r>
              <a:rPr lang="en-CA" dirty="0" smtClean="0"/>
              <a:t>Pre-attack application of pheromones of competing beetle species </a:t>
            </a:r>
            <a:r>
              <a:rPr lang="en-CA" b="1" dirty="0" smtClean="0"/>
              <a:t>has been used on downed trees</a:t>
            </a:r>
            <a:r>
              <a:rPr lang="en-CA" dirty="0" smtClean="0"/>
              <a:t> to inhibit spruce beetle (SBB) attack and production, and allow secondary beetle species to successfully exploit the resource.  These secondary beetles do not normally attack and kill healthy trees (Poland and Borden 1998).  The treatment precludes development of SBB populations, but doesn’t actually directly kill many SBB.</a:t>
            </a:r>
          </a:p>
          <a:p>
            <a:pPr>
              <a:defRPr/>
            </a:pPr>
            <a:r>
              <a:rPr lang="en-CA" dirty="0" smtClean="0"/>
              <a:t>MCH is anti-aggregation pheromone of the spruce beetle that has been used to reduce spruce beetle attack on felled trees, but has had inconsistent results on standing trees.</a:t>
            </a:r>
          </a:p>
          <a:p>
            <a:pPr>
              <a:defRPr/>
            </a:pPr>
            <a:r>
              <a:rPr lang="en-CA" b="1" dirty="0" smtClean="0"/>
              <a:t>Treatment: </a:t>
            </a:r>
            <a:r>
              <a:rPr lang="en-CA" dirty="0" smtClean="0"/>
              <a:t>Attract </a:t>
            </a:r>
            <a:r>
              <a:rPr lang="en-CA" i="1" dirty="0" smtClean="0"/>
              <a:t>Ips tridens</a:t>
            </a:r>
            <a:r>
              <a:rPr lang="en-CA" dirty="0" smtClean="0"/>
              <a:t>;  ipsdienol @ 0.2 mg/day, and </a:t>
            </a:r>
            <a:r>
              <a:rPr lang="en-CA" i="1" dirty="0" smtClean="0"/>
              <a:t>cis</a:t>
            </a:r>
            <a:r>
              <a:rPr lang="en-CA" dirty="0" smtClean="0"/>
              <a:t>-verbenol 83:17 -:+ @ 0.6 mg/day (</a:t>
            </a:r>
            <a:r>
              <a:rPr lang="en-CA" i="1" dirty="0" smtClean="0"/>
              <a:t>cis</a:t>
            </a:r>
            <a:r>
              <a:rPr lang="en-CA" dirty="0" smtClean="0"/>
              <a:t>-verbenol perhaps not needed (Werner and </a:t>
            </a:r>
            <a:r>
              <a:rPr lang="en-CA" dirty="0" err="1" smtClean="0"/>
              <a:t>Holsten</a:t>
            </a:r>
            <a:r>
              <a:rPr lang="en-CA" dirty="0" smtClean="0"/>
              <a:t> 2002)?);  plus</a:t>
            </a:r>
          </a:p>
          <a:p>
            <a:pPr>
              <a:defRPr/>
            </a:pPr>
            <a:r>
              <a:rPr lang="en-CA" dirty="0" smtClean="0"/>
              <a:t>Attract </a:t>
            </a:r>
            <a:r>
              <a:rPr lang="en-CA" i="1" dirty="0" smtClean="0"/>
              <a:t>Dryocoetes affaber</a:t>
            </a:r>
            <a:r>
              <a:rPr lang="en-CA" dirty="0" smtClean="0"/>
              <a:t>; 1:1 </a:t>
            </a:r>
            <a:r>
              <a:rPr lang="en-CA" dirty="0" err="1" smtClean="0"/>
              <a:t>racemic</a:t>
            </a:r>
            <a:r>
              <a:rPr lang="en-CA" dirty="0" smtClean="0"/>
              <a:t> +/- </a:t>
            </a:r>
            <a:r>
              <a:rPr lang="en-CA" i="1" dirty="0" err="1" smtClean="0"/>
              <a:t>endo</a:t>
            </a:r>
            <a:r>
              <a:rPr lang="en-CA" i="1" dirty="0" smtClean="0"/>
              <a:t>-</a:t>
            </a:r>
            <a:r>
              <a:rPr lang="en-CA" dirty="0" smtClean="0"/>
              <a:t>Brevicomin @ 0.2 mg/day;  plus.</a:t>
            </a:r>
          </a:p>
          <a:p>
            <a:pPr>
              <a:defRPr/>
            </a:pPr>
            <a:r>
              <a:rPr lang="en-CA" dirty="0" smtClean="0"/>
              <a:t>Repel SBB:  standard available MCH device (Werner and </a:t>
            </a:r>
            <a:r>
              <a:rPr lang="en-CA" dirty="0" err="1" smtClean="0"/>
              <a:t>Holsten</a:t>
            </a:r>
            <a:r>
              <a:rPr lang="en-CA" dirty="0" smtClean="0"/>
              <a:t> 2002).  Applying </a:t>
            </a:r>
            <a:r>
              <a:rPr lang="en-CA" dirty="0" err="1" smtClean="0"/>
              <a:t>endo</a:t>
            </a:r>
            <a:r>
              <a:rPr lang="en-CA" dirty="0" smtClean="0"/>
              <a:t>-B for D. affaber is probably sufficient.</a:t>
            </a:r>
          </a:p>
          <a:p>
            <a:pPr>
              <a:defRPr/>
            </a:pPr>
            <a:r>
              <a:rPr lang="en-CA" b="1" dirty="0" smtClean="0"/>
              <a:t>Application:  </a:t>
            </a:r>
            <a:r>
              <a:rPr lang="en-CA" dirty="0" smtClean="0"/>
              <a:t>On blowdown:  approximately 5 m spacing on -N- side of bole.  Five m is an average of Poland and Borden 1998a and Werner and </a:t>
            </a:r>
            <a:r>
              <a:rPr lang="en-CA" dirty="0" err="1" smtClean="0"/>
              <a:t>Holsten</a:t>
            </a:r>
            <a:r>
              <a:rPr lang="en-CA" dirty="0" smtClean="0"/>
              <a:t> 2002.</a:t>
            </a:r>
          </a:p>
          <a:p>
            <a:pPr>
              <a:defRPr/>
            </a:pPr>
            <a:r>
              <a:rPr lang="en-CA" dirty="0" smtClean="0"/>
              <a:t>On standing trees:  one set of release devices on the north side of standing fire damaged trees. </a:t>
            </a:r>
          </a:p>
          <a:p>
            <a:pPr>
              <a:defRPr/>
            </a:pPr>
            <a:r>
              <a:rPr lang="en-CA" b="1" dirty="0" smtClean="0"/>
              <a:t>References: </a:t>
            </a:r>
            <a:r>
              <a:rPr lang="en-CA" dirty="0" smtClean="0"/>
              <a:t>Poland, T.M., and J.H. Borden.  1998.  Competitive exclusion of </a:t>
            </a:r>
            <a:r>
              <a:rPr lang="en-CA" i="1" dirty="0" smtClean="0"/>
              <a:t>Dendroctonus rufipennis</a:t>
            </a:r>
            <a:r>
              <a:rPr lang="en-CA" dirty="0" smtClean="0"/>
              <a:t> induced by pheromones of </a:t>
            </a:r>
            <a:r>
              <a:rPr lang="en-CA" i="1" dirty="0" smtClean="0"/>
              <a:t>Ips tridens</a:t>
            </a:r>
            <a:r>
              <a:rPr lang="en-CA" dirty="0" smtClean="0"/>
              <a:t> and </a:t>
            </a:r>
            <a:r>
              <a:rPr lang="en-CA" i="1" dirty="0" smtClean="0"/>
              <a:t>Dryocoetes affaber</a:t>
            </a:r>
            <a:r>
              <a:rPr lang="en-CA" dirty="0" smtClean="0"/>
              <a:t> (Coleoptera: Scolytidae).  J. Econ. </a:t>
            </a:r>
            <a:r>
              <a:rPr lang="en-CA" dirty="0" err="1" smtClean="0"/>
              <a:t>Ent</a:t>
            </a:r>
            <a:r>
              <a:rPr lang="en-CA" dirty="0" smtClean="0"/>
              <a:t>. 91:1150-1161.</a:t>
            </a:r>
          </a:p>
          <a:p>
            <a:pPr>
              <a:defRPr/>
            </a:pPr>
            <a:r>
              <a:rPr lang="en-CA" dirty="0" smtClean="0"/>
              <a:t>Werner, R.A. and E.H. </a:t>
            </a:r>
            <a:r>
              <a:rPr lang="en-CA" dirty="0" err="1" smtClean="0"/>
              <a:t>Holsten</a:t>
            </a:r>
            <a:r>
              <a:rPr lang="en-CA" dirty="0" smtClean="0"/>
              <a:t>.  2002.  Use of semiochemicals of secondary bark beetles to disrupt spruce beetle attraction and survival in Alaska.  USDA Forest Service Research Paper PNW-RP-541.</a:t>
            </a:r>
          </a:p>
          <a:p>
            <a:pPr>
              <a:defRPr/>
            </a:pPr>
            <a:r>
              <a:rPr lang="en-CA" dirty="0" smtClean="0"/>
              <a:t>Ross, D.W., G.E. </a:t>
            </a:r>
            <a:r>
              <a:rPr lang="en-CA" dirty="0" err="1" smtClean="0"/>
              <a:t>Daterman</a:t>
            </a:r>
            <a:r>
              <a:rPr lang="en-CA" dirty="0" smtClean="0"/>
              <a:t>, and A.S. Munson.  2004.  Evaluation of the antiaggregation pheromone, 3-methylcyclohex-2-en-1-one (MCH), to protect live spruce from spruce beetle (Coleoptera: Scolytidae) infestation in southern Utah.  J. </a:t>
            </a:r>
            <a:r>
              <a:rPr lang="en-CA" dirty="0" err="1" smtClean="0"/>
              <a:t>Ent</a:t>
            </a:r>
            <a:r>
              <a:rPr lang="en-CA" dirty="0" smtClean="0"/>
              <a:t>. Soc. British Columbia 101: 145-146.</a:t>
            </a:r>
          </a:p>
          <a:p>
            <a:pPr>
              <a:defRPr/>
            </a:pPr>
            <a:endParaRPr lang="en-CA" dirty="0" smtClean="0"/>
          </a:p>
          <a:p>
            <a:pPr>
              <a:defRPr/>
            </a:pPr>
            <a:endParaRPr lang="en-CA" dirty="0"/>
          </a:p>
        </p:txBody>
      </p:sp>
      <p:sp>
        <p:nvSpPr>
          <p:cNvPr id="68612" name="Slide Number Placeholder 3"/>
          <p:cNvSpPr>
            <a:spLocks noGrp="1"/>
          </p:cNvSpPr>
          <p:nvPr>
            <p:ph type="sldNum" sz="quarter" idx="5"/>
          </p:nvPr>
        </p:nvSpPr>
        <p:spPr>
          <a:noFill/>
        </p:spPr>
        <p:txBody>
          <a:bodyPr/>
          <a:lstStyle/>
          <a:p>
            <a:fld id="{78623FA4-F442-4C99-AEBB-6DAA4174742C}" type="slidenum">
              <a:rPr lang="en-CA" smtClean="0"/>
              <a:pPr/>
              <a:t>27</a:t>
            </a:fld>
            <a:endParaRPr lang="en-CA" smtClean="0"/>
          </a:p>
        </p:txBody>
      </p:sp>
      <p:sp>
        <p:nvSpPr>
          <p:cNvPr id="68613" name="Footer Placeholder 4"/>
          <p:cNvSpPr>
            <a:spLocks noGrp="1"/>
          </p:cNvSpPr>
          <p:nvPr>
            <p:ph type="ftr" sz="quarter" idx="4"/>
          </p:nvPr>
        </p:nvSpPr>
        <p:spPr>
          <a:noFill/>
        </p:spPr>
        <p:txBody>
          <a:bodyPr/>
          <a:lstStyle/>
          <a:p>
            <a:r>
              <a:rPr lang="en-GB" smtClean="0"/>
              <a:t>Week 8 - Spruce beetle &amp; Dryocoetes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9EB28F8-AE95-4E9C-B393-9008E1F1272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B2F8AB1-414B-4CD4-A13C-305172CAEBF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8F979B-88CB-44A3-A836-1C8E52013E6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54594ED-DFAB-496C-9029-A4F2E700E54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8CA9462-B606-41B9-81F6-485854D5652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2D15627-697F-449C-9C68-67136C558C5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896FA86-C84F-4B3C-A51B-B0C89C3604F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C3BBCC9-BEF4-4EB0-B844-DC79F63EDD3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059A3CF-125A-4CF9-BFFC-95D2494D06B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5266A6B-6CC8-4600-811F-AEFED930DE51}"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633D9B9-CBEE-4511-A325-1097BC8727B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sz="3000"/>
            </a:lvl1pPr>
          </a:lstStyle>
          <a:p>
            <a:r>
              <a:rPr lang="en-US" dirty="0" smtClean="0"/>
              <a:t>Click to edit Master title style</a:t>
            </a:r>
            <a:endParaRPr lang="en-CA" dirty="0"/>
          </a:p>
        </p:txBody>
      </p:sp>
      <p:sp>
        <p:nvSpPr>
          <p:cNvPr id="3" name="Text Placeholder 2"/>
          <p:cNvSpPr>
            <a:spLocks noGrp="1"/>
          </p:cNvSpPr>
          <p:nvPr>
            <p:ph type="body" sz="half" idx="1"/>
          </p:nvPr>
        </p:nvSpPr>
        <p:spPr>
          <a:xfrm>
            <a:off x="457200" y="1600200"/>
            <a:ext cx="4038600" cy="4525963"/>
          </a:xfrm>
        </p:spPr>
        <p:txBody>
          <a:bodyPr/>
          <a:lstStyle>
            <a:lvl1pPr>
              <a:defRPr sz="2800"/>
            </a:lvl1pPr>
            <a:lvl2pPr>
              <a:defRPr sz="2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endParaRPr lang="en-CA"/>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endParaRPr lang="en-CA"/>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27DD4D13-4D2D-45F2-9537-3554E67AB3B9}" type="slidenum">
              <a:rPr lang="en-CA"/>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vl1pPr>
          </a:lstStyle>
          <a:p>
            <a:pPr>
              <a:defRPr/>
            </a:pPr>
            <a:fld id="{EA7570D7-C996-444C-BE8F-81695666D59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jpeg"/><Relationship Id="rId7" Type="http://schemas.openxmlformats.org/officeDocument/2006/relationships/image" Target="../media/image6.jpeg"/><Relationship Id="rId2" Type="http://schemas.openxmlformats.org/officeDocument/2006/relationships/chart" Target="../charts/chart1.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chart" Target="../charts/chart2.xml"/><Relationship Id="rId7" Type="http://schemas.microsoft.com/office/2007/relationships/hdphoto" Target="../media/hdphoto4.wdp"/><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microsoft.com/office/2007/relationships/hdphoto" Target="../media/hdphoto3.wdp"/><Relationship Id="rId10" Type="http://schemas.microsoft.com/office/2007/relationships/hdphoto" Target="../media/hdphoto5.wdp"/><Relationship Id="rId4" Type="http://schemas.openxmlformats.org/officeDocument/2006/relationships/image" Target="../media/image7.jpe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7" Type="http://schemas.microsoft.com/office/2007/relationships/hdphoto" Target="../media/hdphoto8.wdp"/><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jpeg"/><Relationship Id="rId5" Type="http://schemas.microsoft.com/office/2007/relationships/hdphoto" Target="../media/hdphoto7.wdp"/><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13" Type="http://schemas.microsoft.com/office/2007/relationships/hdphoto" Target="../media/hdphoto12.wdp"/><Relationship Id="rId3" Type="http://schemas.openxmlformats.org/officeDocument/2006/relationships/image" Target="../media/image21.jpeg"/><Relationship Id="rId7" Type="http://schemas.openxmlformats.org/officeDocument/2006/relationships/image" Target="../media/image24.jpg"/><Relationship Id="rId12" Type="http://schemas.openxmlformats.org/officeDocument/2006/relationships/image" Target="../media/image27.png"/><Relationship Id="rId17" Type="http://schemas.openxmlformats.org/officeDocument/2006/relationships/image" Target="../media/image29.jpeg"/><Relationship Id="rId2" Type="http://schemas.openxmlformats.org/officeDocument/2006/relationships/image" Target="../media/image20.jpeg"/><Relationship Id="rId16" Type="http://schemas.microsoft.com/office/2007/relationships/hdphoto" Target="../media/hdphoto13.wdp"/><Relationship Id="rId1" Type="http://schemas.openxmlformats.org/officeDocument/2006/relationships/slideLayout" Target="../slideLayouts/slideLayout7.xml"/><Relationship Id="rId6" Type="http://schemas.microsoft.com/office/2007/relationships/hdphoto" Target="../media/hdphoto9.wdp"/><Relationship Id="rId11" Type="http://schemas.microsoft.com/office/2007/relationships/hdphoto" Target="../media/hdphoto11.wdp"/><Relationship Id="rId5" Type="http://schemas.openxmlformats.org/officeDocument/2006/relationships/image" Target="../media/image23.png"/><Relationship Id="rId15" Type="http://schemas.openxmlformats.org/officeDocument/2006/relationships/image" Target="../media/image28.png"/><Relationship Id="rId10" Type="http://schemas.openxmlformats.org/officeDocument/2006/relationships/image" Target="../media/image26.png"/><Relationship Id="rId4" Type="http://schemas.openxmlformats.org/officeDocument/2006/relationships/image" Target="../media/image22.jpeg"/><Relationship Id="rId9" Type="http://schemas.microsoft.com/office/2007/relationships/hdphoto" Target="../media/hdphoto10.wdp"/><Relationship Id="rId14" Type="http://schemas.openxmlformats.org/officeDocument/2006/relationships/hyperlink" Target="http://www.google.ca/url?sa=i&amp;source=images&amp;cd=&amp;cad=rja&amp;docid=faseuMR7DR6rdM&amp;tbnid=p1IGDDDWnO0MZM:&amp;ved=0CAgQjRwwAA&amp;url=http://www.whatsthatbug.com/2009/12/03/flat-headed-borer-larva-hippomelas-sphenicus-maybe/&amp;ei=cDw_UvDFO4OkigLWhoGYBg&amp;psig=AFQjCNE8g_qWdBHYtdyI3c-3uJOJZOkepQ&amp;ust=1379962353012995"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4" Type="http://schemas.microsoft.com/office/2007/relationships/hdphoto" Target="../media/hdphoto14.wdp"/></Relationships>
</file>

<file path=ppt/slides/_rels/slide1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5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pruce beetle2"/>
          <p:cNvPicPr>
            <a:picLocks noChangeAspect="1" noChangeArrowheads="1"/>
          </p:cNvPicPr>
          <p:nvPr/>
        </p:nvPicPr>
        <p:blipFill>
          <a:blip r:embed="rId3" cstate="print"/>
          <a:srcRect/>
          <a:stretch>
            <a:fillRect/>
          </a:stretch>
        </p:blipFill>
        <p:spPr bwMode="auto">
          <a:xfrm>
            <a:off x="0" y="3200400"/>
            <a:ext cx="4648200" cy="3657600"/>
          </a:xfrm>
          <a:prstGeom prst="rect">
            <a:avLst/>
          </a:prstGeom>
          <a:noFill/>
          <a:ln w="9525">
            <a:noFill/>
            <a:miter lim="800000"/>
            <a:headEnd/>
            <a:tailEnd/>
          </a:ln>
        </p:spPr>
      </p:pic>
      <p:pic>
        <p:nvPicPr>
          <p:cNvPr id="5123" name="Picture 3" descr="Spruce stand woodpecker"/>
          <p:cNvPicPr>
            <a:picLocks noChangeAspect="1" noChangeArrowheads="1"/>
          </p:cNvPicPr>
          <p:nvPr/>
        </p:nvPicPr>
        <p:blipFill>
          <a:blip r:embed="rId4" cstate="print"/>
          <a:srcRect/>
          <a:stretch>
            <a:fillRect/>
          </a:stretch>
        </p:blipFill>
        <p:spPr bwMode="auto">
          <a:xfrm>
            <a:off x="4572000" y="0"/>
            <a:ext cx="4843463" cy="7227888"/>
          </a:xfrm>
          <a:prstGeom prst="rect">
            <a:avLst/>
          </a:prstGeom>
          <a:noFill/>
          <a:ln w="9525">
            <a:noFill/>
            <a:miter lim="800000"/>
            <a:headEnd/>
            <a:tailEnd/>
          </a:ln>
        </p:spPr>
      </p:pic>
      <p:sp>
        <p:nvSpPr>
          <p:cNvPr id="37892" name="Rectangle 4"/>
          <p:cNvSpPr>
            <a:spLocks noChangeArrowheads="1"/>
          </p:cNvSpPr>
          <p:nvPr/>
        </p:nvSpPr>
        <p:spPr bwMode="auto">
          <a:xfrm>
            <a:off x="304800" y="304800"/>
            <a:ext cx="3475310" cy="677751"/>
          </a:xfrm>
          <a:prstGeom prst="rect">
            <a:avLst/>
          </a:prstGeom>
          <a:noFill/>
          <a:ln w="9525">
            <a:noFill/>
            <a:miter lim="800000"/>
            <a:headEnd/>
            <a:tailEnd/>
          </a:ln>
          <a:effectLst/>
        </p:spPr>
        <p:txBody>
          <a:bodyPr wrap="none" lIns="92075" tIns="46038" rIns="92075" bIns="46038">
            <a:spAutoFit/>
          </a:bodyPr>
          <a:lstStyle/>
          <a:p>
            <a:pPr>
              <a:defRPr/>
            </a:pPr>
            <a:r>
              <a:rPr lang="en-GB" sz="3800" dirty="0">
                <a:solidFill>
                  <a:srgbClr val="003300"/>
                </a:solidFill>
                <a:effectLst>
                  <a:outerShdw blurRad="38100" dist="38100" dir="2700000" algn="tl">
                    <a:srgbClr val="C0C0C0"/>
                  </a:outerShdw>
                </a:effectLst>
                <a:latin typeface="Comic Sans MS" pitchFamily="66" charset="0"/>
              </a:rPr>
              <a:t>Spruce beetle</a:t>
            </a:r>
          </a:p>
        </p:txBody>
      </p:sp>
      <p:sp>
        <p:nvSpPr>
          <p:cNvPr id="37893" name="Rectangle 5"/>
          <p:cNvSpPr>
            <a:spLocks noChangeArrowheads="1"/>
          </p:cNvSpPr>
          <p:nvPr/>
        </p:nvSpPr>
        <p:spPr bwMode="auto">
          <a:xfrm>
            <a:off x="142875" y="1143000"/>
            <a:ext cx="4356100" cy="1373188"/>
          </a:xfrm>
          <a:prstGeom prst="rect">
            <a:avLst/>
          </a:prstGeom>
          <a:noFill/>
          <a:ln w="9525">
            <a:noFill/>
            <a:miter lim="800000"/>
            <a:headEnd/>
            <a:tailEnd/>
          </a:ln>
          <a:effectLst/>
        </p:spPr>
        <p:txBody>
          <a:bodyPr lIns="92075" tIns="46038" rIns="92075" bIns="46038">
            <a:spAutoFit/>
          </a:bodyPr>
          <a:lstStyle/>
          <a:p>
            <a:pPr>
              <a:defRPr/>
            </a:pPr>
            <a:r>
              <a:rPr lang="en-GB" sz="2800" b="0" dirty="0" err="1">
                <a:solidFill>
                  <a:srgbClr val="006600"/>
                </a:solidFill>
                <a:effectLst>
                  <a:outerShdw blurRad="38100" dist="38100" dir="2700000" algn="tl">
                    <a:srgbClr val="C0C0C0"/>
                  </a:outerShdw>
                </a:effectLst>
                <a:latin typeface="Comic Sans MS" pitchFamily="66" charset="0"/>
              </a:rPr>
              <a:t>Curculionidae</a:t>
            </a:r>
            <a:r>
              <a:rPr lang="en-GB" sz="2800" b="0" dirty="0">
                <a:solidFill>
                  <a:srgbClr val="006600"/>
                </a:solidFill>
                <a:effectLst>
                  <a:outerShdw blurRad="38100" dist="38100" dir="2700000" algn="tl">
                    <a:srgbClr val="C0C0C0"/>
                  </a:outerShdw>
                </a:effectLst>
                <a:latin typeface="Comic Sans MS" pitchFamily="66" charset="0"/>
              </a:rPr>
              <a:t>: </a:t>
            </a:r>
            <a:r>
              <a:rPr lang="en-GB" sz="2800" b="0" dirty="0" err="1">
                <a:solidFill>
                  <a:srgbClr val="006600"/>
                </a:solidFill>
                <a:effectLst>
                  <a:outerShdw blurRad="38100" dist="38100" dir="2700000" algn="tl">
                    <a:srgbClr val="C0C0C0"/>
                  </a:outerShdw>
                </a:effectLst>
                <a:latin typeface="Comic Sans MS" pitchFamily="66" charset="0"/>
              </a:rPr>
              <a:t>Scolytinae</a:t>
            </a:r>
            <a:endParaRPr lang="en-GB" sz="2800" b="0" dirty="0">
              <a:solidFill>
                <a:srgbClr val="006600"/>
              </a:solidFill>
              <a:effectLst>
                <a:outerShdw blurRad="38100" dist="38100" dir="2700000" algn="tl">
                  <a:srgbClr val="C0C0C0"/>
                </a:outerShdw>
              </a:effectLst>
              <a:latin typeface="Comic Sans MS" pitchFamily="66" charset="0"/>
            </a:endParaRPr>
          </a:p>
          <a:p>
            <a:pPr>
              <a:defRPr/>
            </a:pPr>
            <a:r>
              <a:rPr lang="en-GB" sz="2800" b="0" i="1" dirty="0" err="1">
                <a:solidFill>
                  <a:srgbClr val="006600"/>
                </a:solidFill>
                <a:effectLst>
                  <a:outerShdw blurRad="38100" dist="38100" dir="2700000" algn="tl">
                    <a:srgbClr val="C0C0C0"/>
                  </a:outerShdw>
                </a:effectLst>
                <a:latin typeface="Comic Sans MS" pitchFamily="66" charset="0"/>
              </a:rPr>
              <a:t>Dendroctonus</a:t>
            </a:r>
            <a:r>
              <a:rPr lang="en-GB" sz="2800" b="0" i="1" dirty="0">
                <a:solidFill>
                  <a:srgbClr val="006600"/>
                </a:solidFill>
                <a:effectLst>
                  <a:outerShdw blurRad="38100" dist="38100" dir="2700000" algn="tl">
                    <a:srgbClr val="C0C0C0"/>
                  </a:outerShdw>
                </a:effectLst>
                <a:latin typeface="Comic Sans MS" pitchFamily="66" charset="0"/>
              </a:rPr>
              <a:t> </a:t>
            </a:r>
            <a:r>
              <a:rPr lang="en-GB" sz="2800" b="0" i="1" dirty="0" err="1">
                <a:solidFill>
                  <a:srgbClr val="006600"/>
                </a:solidFill>
                <a:effectLst>
                  <a:outerShdw blurRad="38100" dist="38100" dir="2700000" algn="tl">
                    <a:srgbClr val="C0C0C0"/>
                  </a:outerShdw>
                </a:effectLst>
                <a:latin typeface="Comic Sans MS" pitchFamily="66" charset="0"/>
              </a:rPr>
              <a:t>rufipennis</a:t>
            </a:r>
            <a:r>
              <a:rPr lang="en-GB" sz="2800" b="0" dirty="0">
                <a:solidFill>
                  <a:srgbClr val="006600"/>
                </a:solidFill>
                <a:effectLst>
                  <a:outerShdw blurRad="38100" dist="38100" dir="2700000" algn="tl">
                    <a:srgbClr val="C0C0C0"/>
                  </a:outerShdw>
                </a:effectLst>
                <a:latin typeface="Comic Sans MS" pitchFamily="66" charset="0"/>
              </a:rPr>
              <a:t> (Kirby)</a:t>
            </a:r>
            <a:endParaRPr lang="en-GB" sz="2800" b="0" i="1" dirty="0">
              <a:solidFill>
                <a:srgbClr val="006600"/>
              </a:solidFill>
              <a:effectLst>
                <a:outerShdw blurRad="38100" dist="38100" dir="2700000" algn="tl">
                  <a:srgbClr val="C0C0C0"/>
                </a:outerShdw>
              </a:effectLst>
              <a:latin typeface="Comic Sans MS" pitchFamily="66"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a:graphicFrameLocks/>
          </p:cNvGraphicFramePr>
          <p:nvPr>
            <p:extLst>
              <p:ext uri="{D42A27DB-BD31-4B8C-83A1-F6EECF244321}">
                <p14:modId xmlns:p14="http://schemas.microsoft.com/office/powerpoint/2010/main" val="2416942705"/>
              </p:ext>
            </p:extLst>
          </p:nvPr>
        </p:nvGraphicFramePr>
        <p:xfrm>
          <a:off x="-67733" y="1354667"/>
          <a:ext cx="9211733" cy="3569237"/>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l="25391" t="4140" r="20737" b="19577"/>
          <a:stretch/>
        </p:blipFill>
        <p:spPr>
          <a:xfrm>
            <a:off x="7079922" y="4923904"/>
            <a:ext cx="1939460" cy="1831150"/>
          </a:xfrm>
          <a:prstGeom prst="rect">
            <a:avLst/>
          </a:prstGeom>
          <a:ln>
            <a:solidFill>
              <a:schemeClr val="tx1"/>
            </a:solidFill>
          </a:ln>
          <a:effectLst>
            <a:outerShdw blurRad="38100" dist="76200" dir="2700000" algn="tl" rotWithShape="0">
              <a:prstClr val="black">
                <a:alpha val="65000"/>
              </a:prstClr>
            </a:outerShdw>
          </a:effectLst>
        </p:spPr>
      </p:pic>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l="15146" t="18968" r="33955" b="11043"/>
          <a:stretch/>
        </p:blipFill>
        <p:spPr>
          <a:xfrm>
            <a:off x="4934665" y="4923903"/>
            <a:ext cx="2018328" cy="1831150"/>
          </a:xfrm>
          <a:prstGeom prst="rect">
            <a:avLst/>
          </a:prstGeom>
          <a:ln>
            <a:solidFill>
              <a:schemeClr val="tx1"/>
            </a:solidFill>
          </a:ln>
          <a:effectLst>
            <a:outerShdw blurRad="38100" dist="76200" dir="2700000" algn="tl" rotWithShape="0">
              <a:prstClr val="black">
                <a:alpha val="65000"/>
              </a:prstClr>
            </a:outerShdw>
          </a:effectLst>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l="33983" t="20559" r="30167" b="39392"/>
          <a:stretch/>
        </p:blipFill>
        <p:spPr>
          <a:xfrm>
            <a:off x="2604555" y="4923903"/>
            <a:ext cx="2185598" cy="1831150"/>
          </a:xfrm>
          <a:prstGeom prst="rect">
            <a:avLst/>
          </a:prstGeom>
          <a:ln>
            <a:solidFill>
              <a:schemeClr val="tx1"/>
            </a:solidFill>
          </a:ln>
          <a:effectLst>
            <a:outerShdw blurRad="38100" dist="76200" dir="2700000" algn="tl" rotWithShape="0">
              <a:prstClr val="black">
                <a:alpha val="65000"/>
              </a:prstClr>
            </a:outerShdw>
          </a:effectLst>
        </p:spPr>
      </p:pic>
      <p:pic>
        <p:nvPicPr>
          <p:cNvPr id="6" name="Picture 5"/>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rcRect l="51270" t="16699" r="9224" b="43819"/>
          <a:stretch/>
        </p:blipFill>
        <p:spPr>
          <a:xfrm>
            <a:off x="35496" y="4932868"/>
            <a:ext cx="2431035" cy="1822185"/>
          </a:xfrm>
          <a:prstGeom prst="rect">
            <a:avLst/>
          </a:prstGeom>
          <a:ln>
            <a:solidFill>
              <a:schemeClr val="tx1"/>
            </a:solidFill>
          </a:ln>
          <a:effectLst>
            <a:outerShdw blurRad="38100" dist="76200" dir="2700000" algn="tl" rotWithShape="0">
              <a:prstClr val="black">
                <a:alpha val="65000"/>
              </a:prstClr>
            </a:outerShdw>
          </a:effectLst>
        </p:spPr>
      </p:pic>
      <p:cxnSp>
        <p:nvCxnSpPr>
          <p:cNvPr id="7" name="Straight Connector 6"/>
          <p:cNvCxnSpPr/>
          <p:nvPr/>
        </p:nvCxnSpPr>
        <p:spPr>
          <a:xfrm flipV="1">
            <a:off x="2909955" y="1938867"/>
            <a:ext cx="0" cy="239716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flipV="1">
            <a:off x="6963816" y="1938867"/>
            <a:ext cx="10823" cy="2456428"/>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4934665" y="1868675"/>
            <a:ext cx="13016" cy="2467352"/>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1247518" y="3674816"/>
            <a:ext cx="1219013" cy="10801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3233016" y="3728822"/>
            <a:ext cx="1349622" cy="37804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36398" y="206112"/>
            <a:ext cx="889248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marL="342900" indent="-342900">
              <a:spcAft>
                <a:spcPct val="100000"/>
              </a:spcAft>
              <a:defRPr sz="320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vl2pPr marL="800100" indent="-342900">
              <a:defRPr>
                <a:latin typeface="Arial" charset="0"/>
                <a:cs typeface="Arial" charset="0"/>
              </a:defRPr>
            </a:lvl2pPr>
            <a:lvl3pPr marL="1257300" indent="-342900">
              <a:defRPr>
                <a:latin typeface="Arial" charset="0"/>
                <a:cs typeface="Arial" charset="0"/>
              </a:defRPr>
            </a:lvl3pPr>
            <a:lvl4pPr marL="1714500" indent="-342900">
              <a:defRPr>
                <a:latin typeface="Arial" charset="0"/>
                <a:cs typeface="Arial" charset="0"/>
              </a:defRPr>
            </a:lvl4pPr>
            <a:lvl5pPr marL="2171700" indent="-342900">
              <a:defRPr>
                <a:latin typeface="Arial" charset="0"/>
                <a:cs typeface="Arial" charset="0"/>
              </a:defRPr>
            </a:lvl5pPr>
            <a:lvl6pPr marL="2628900" indent="-342900" fontAlgn="base">
              <a:spcBef>
                <a:spcPct val="0"/>
              </a:spcBef>
              <a:spcAft>
                <a:spcPct val="0"/>
              </a:spcAft>
              <a:defRPr>
                <a:latin typeface="Arial" charset="0"/>
                <a:cs typeface="Arial" charset="0"/>
              </a:defRPr>
            </a:lvl6pPr>
            <a:lvl7pPr marL="3086100" indent="-342900" fontAlgn="base">
              <a:spcBef>
                <a:spcPct val="0"/>
              </a:spcBef>
              <a:spcAft>
                <a:spcPct val="0"/>
              </a:spcAft>
              <a:defRPr>
                <a:latin typeface="Arial" charset="0"/>
                <a:cs typeface="Arial" charset="0"/>
              </a:defRPr>
            </a:lvl7pPr>
            <a:lvl8pPr marL="3543300" indent="-342900" fontAlgn="base">
              <a:spcBef>
                <a:spcPct val="0"/>
              </a:spcBef>
              <a:spcAft>
                <a:spcPct val="0"/>
              </a:spcAft>
              <a:defRPr>
                <a:latin typeface="Arial" charset="0"/>
                <a:cs typeface="Arial" charset="0"/>
              </a:defRPr>
            </a:lvl8pPr>
            <a:lvl9pPr marL="4000500" indent="-342900" fontAlgn="base">
              <a:spcBef>
                <a:spcPct val="0"/>
              </a:spcBef>
              <a:spcAft>
                <a:spcPct val="0"/>
              </a:spcAft>
              <a:defRPr>
                <a:latin typeface="Arial" charset="0"/>
                <a:cs typeface="Arial" charset="0"/>
              </a:defRPr>
            </a:lvl9pPr>
          </a:lstStyle>
          <a:p>
            <a:pPr algn="ctr"/>
            <a:r>
              <a:rPr lang="en-CA" dirty="0"/>
              <a:t>Four bark beetle species in the Southern Interior: hectares affected 2012-2016</a:t>
            </a:r>
          </a:p>
        </p:txBody>
      </p:sp>
      <p:cxnSp>
        <p:nvCxnSpPr>
          <p:cNvPr id="13" name="Straight Arrow Connector 12"/>
          <p:cNvCxnSpPr/>
          <p:nvPr/>
        </p:nvCxnSpPr>
        <p:spPr>
          <a:xfrm flipV="1">
            <a:off x="5313795" y="3728822"/>
            <a:ext cx="1260068" cy="240269"/>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7207045" y="1868675"/>
            <a:ext cx="1342639" cy="753316"/>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7012262" y="1496016"/>
            <a:ext cx="2505307" cy="33474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4975066" y="1744133"/>
            <a:ext cx="2104856" cy="31223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2957335" y="1746045"/>
            <a:ext cx="2152857" cy="3097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12489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22"/>
                                        </p:tgtEl>
                                      </p:cBhvr>
                                    </p:animEffect>
                                    <p:set>
                                      <p:cBhvr>
                                        <p:cTn id="12" dur="1" fill="hold">
                                          <p:stCondLst>
                                            <p:cond delay="499"/>
                                          </p:stCondLst>
                                        </p:cTn>
                                        <p:tgtEl>
                                          <p:spTgt spid="2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21"/>
                                        </p:tgtEl>
                                      </p:cBhvr>
                                    </p:animEffect>
                                    <p:set>
                                      <p:cBhvr>
                                        <p:cTn id="17"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1662671695"/>
              </p:ext>
            </p:extLst>
          </p:nvPr>
        </p:nvGraphicFramePr>
        <p:xfrm>
          <a:off x="-34033" y="625982"/>
          <a:ext cx="4572000" cy="26543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4716016" y="678272"/>
            <a:ext cx="4032448" cy="769441"/>
          </a:xfrm>
          <a:prstGeom prst="rect">
            <a:avLst/>
          </a:prstGeom>
          <a:noFill/>
        </p:spPr>
        <p:txBody>
          <a:bodyPr wrap="square" rtlCol="0">
            <a:spAutoFit/>
          </a:bodyPr>
          <a:lstStyle/>
          <a:p>
            <a:r>
              <a:rPr lang="en-CA" sz="2200" dirty="0">
                <a:latin typeface="Arial" panose="020B0604020202020204" pitchFamily="34" charset="0"/>
                <a:cs typeface="Arial" panose="020B0604020202020204" pitchFamily="34" charset="0"/>
              </a:rPr>
              <a:t>. . </a:t>
            </a:r>
            <a:r>
              <a:rPr lang="en-CA" sz="2200" dirty="0" smtClean="0">
                <a:latin typeface="Arial" panose="020B0604020202020204" pitchFamily="34" charset="0"/>
                <a:cs typeface="Arial" panose="020B0604020202020204" pitchFamily="34" charset="0"/>
              </a:rPr>
              <a:t>. </a:t>
            </a:r>
            <a:r>
              <a:rPr lang="en-CA" sz="2200" dirty="0">
                <a:latin typeface="Arial" panose="020B0604020202020204" pitchFamily="34" charset="0"/>
                <a:cs typeface="Arial" panose="020B0604020202020204" pitchFamily="34" charset="0"/>
              </a:rPr>
              <a:t>things we should worry about.</a:t>
            </a:r>
          </a:p>
        </p:txBody>
      </p:sp>
      <p:pic>
        <p:nvPicPr>
          <p:cNvPr id="12" name="Picture 11"/>
          <p:cNvPicPr>
            <a:picLocks noChangeAspect="1"/>
          </p:cNvPicPr>
          <p:nvPr/>
        </p:nvPicPr>
        <p:blipFill>
          <a:blip r:embed="rId4" cstate="screen">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3882498" y="-6660"/>
            <a:ext cx="5261502" cy="3507668"/>
          </a:xfrm>
          <a:prstGeom prst="rect">
            <a:avLst/>
          </a:prstGeom>
          <a:ln>
            <a:solidFill>
              <a:schemeClr val="tx1"/>
            </a:solidFill>
          </a:ln>
          <a:effectLst>
            <a:outerShdw blurRad="38100" dist="76200" dir="2700000" algn="tl" rotWithShape="0">
              <a:prstClr val="black">
                <a:alpha val="65000"/>
              </a:prstClr>
            </a:outerShdw>
          </a:effectLst>
        </p:spPr>
      </p:pic>
      <p:sp>
        <p:nvSpPr>
          <p:cNvPr id="11" name="TextBox 10"/>
          <p:cNvSpPr txBox="1"/>
          <p:nvPr/>
        </p:nvSpPr>
        <p:spPr>
          <a:xfrm>
            <a:off x="6346010" y="2780928"/>
            <a:ext cx="2402454" cy="461665"/>
          </a:xfrm>
          <a:prstGeom prst="rect">
            <a:avLst/>
          </a:prstGeom>
          <a:noFill/>
        </p:spPr>
        <p:txBody>
          <a:bodyPr wrap="none" rtlCol="0">
            <a:spAutoFit/>
          </a:bodyPr>
          <a:lstStyle/>
          <a:p>
            <a:pPr algn="ctr"/>
            <a:r>
              <a:rPr lang="en-CA" sz="2400"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Wells Gray Park</a:t>
            </a:r>
            <a:endParaRPr lang="en-CA" sz="2400" i="1"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Bent Arrow 5"/>
          <p:cNvSpPr/>
          <p:nvPr/>
        </p:nvSpPr>
        <p:spPr>
          <a:xfrm>
            <a:off x="1031287" y="1152128"/>
            <a:ext cx="456210" cy="1080120"/>
          </a:xfrm>
          <a:prstGeom prst="bentArrow">
            <a:avLst>
              <a:gd name="adj1" fmla="val 18123"/>
              <a:gd name="adj2" fmla="val 28699"/>
              <a:gd name="adj3" fmla="val 25000"/>
              <a:gd name="adj4" fmla="val 437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14" name="Picture 13"/>
          <p:cNvPicPr>
            <a:picLocks noChangeAspect="1"/>
          </p:cNvPicPr>
          <p:nvPr/>
        </p:nvPicPr>
        <p:blipFill>
          <a:blip r:embed="rId6" cstate="screen">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2655793" y="30769"/>
            <a:ext cx="1184692" cy="782325"/>
          </a:xfrm>
          <a:prstGeom prst="rect">
            <a:avLst/>
          </a:prstGeom>
        </p:spPr>
      </p:pic>
      <p:graphicFrame>
        <p:nvGraphicFramePr>
          <p:cNvPr id="16" name="Chart 15"/>
          <p:cNvGraphicFramePr>
            <a:graphicFrameLocks/>
          </p:cNvGraphicFramePr>
          <p:nvPr>
            <p:extLst>
              <p:ext uri="{D42A27DB-BD31-4B8C-83A1-F6EECF244321}">
                <p14:modId xmlns:p14="http://schemas.microsoft.com/office/powerpoint/2010/main" val="1793876877"/>
              </p:ext>
            </p:extLst>
          </p:nvPr>
        </p:nvGraphicFramePr>
        <p:xfrm>
          <a:off x="4283968" y="3861048"/>
          <a:ext cx="4860032" cy="2996952"/>
        </p:xfrm>
        <a:graphic>
          <a:graphicData uri="http://schemas.openxmlformats.org/drawingml/2006/chart">
            <c:chart xmlns:c="http://schemas.openxmlformats.org/drawingml/2006/chart" xmlns:r="http://schemas.openxmlformats.org/officeDocument/2006/relationships" r:id="rId8"/>
          </a:graphicData>
        </a:graphic>
      </p:graphicFrame>
      <p:pic>
        <p:nvPicPr>
          <p:cNvPr id="7" name="Picture 6"/>
          <p:cNvPicPr>
            <a:picLocks noChangeAspect="1"/>
          </p:cNvPicPr>
          <p:nvPr/>
        </p:nvPicPr>
        <p:blipFill>
          <a:blip r:embed="rId9" cstate="print">
            <a:extLst>
              <a:ext uri="{BEBA8EAE-BF5A-486C-A8C5-ECC9F3942E4B}">
                <a14:imgProps xmlns:a14="http://schemas.microsoft.com/office/drawing/2010/main">
                  <a14:imgLayer r:embed="rId10">
                    <a14:imgEffect>
                      <a14:sharpenSoften amount="25000"/>
                    </a14:imgEffect>
                  </a14:imgLayer>
                </a14:imgProps>
              </a:ext>
              <a:ext uri="{28A0092B-C50C-407E-A947-70E740481C1C}">
                <a14:useLocalDpi xmlns:a14="http://schemas.microsoft.com/office/drawing/2010/main" val="0"/>
              </a:ext>
            </a:extLst>
          </a:blip>
          <a:stretch>
            <a:fillRect/>
          </a:stretch>
        </p:blipFill>
        <p:spPr>
          <a:xfrm>
            <a:off x="0" y="3429000"/>
            <a:ext cx="4427984" cy="3320988"/>
          </a:xfrm>
          <a:prstGeom prst="rect">
            <a:avLst/>
          </a:prstGeom>
          <a:ln>
            <a:solidFill>
              <a:schemeClr val="tx1"/>
            </a:solidFill>
          </a:ln>
          <a:effectLst>
            <a:outerShdw blurRad="38100" dist="76200" dir="2700000" algn="tl" rotWithShape="0">
              <a:prstClr val="black">
                <a:alpha val="65000"/>
              </a:prstClr>
            </a:outerShdw>
          </a:effectLst>
        </p:spPr>
      </p:pic>
      <p:sp>
        <p:nvSpPr>
          <p:cNvPr id="17" name="Oval 16"/>
          <p:cNvSpPr/>
          <p:nvPr/>
        </p:nvSpPr>
        <p:spPr bwMode="auto">
          <a:xfrm>
            <a:off x="2777815" y="923528"/>
            <a:ext cx="1353949" cy="2160240"/>
          </a:xfrm>
          <a:prstGeom prst="ellipse">
            <a:avLst/>
          </a:pr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1" i="0" u="none" strike="noStrike" cap="none" normalizeH="0" baseline="0" dirty="0" smtClean="0">
              <a:ln>
                <a:noFill/>
              </a:ln>
              <a:solidFill>
                <a:schemeClr val="tx1"/>
              </a:solidFill>
              <a:effectLst/>
              <a:latin typeface="Times New Roman" pitchFamily="18" charset="0"/>
            </a:endParaRPr>
          </a:p>
        </p:txBody>
      </p:sp>
      <p:cxnSp>
        <p:nvCxnSpPr>
          <p:cNvPr id="20" name="Straight Arrow Connector 19"/>
          <p:cNvCxnSpPr/>
          <p:nvPr/>
        </p:nvCxnSpPr>
        <p:spPr bwMode="auto">
          <a:xfrm>
            <a:off x="3779912" y="2924944"/>
            <a:ext cx="1224136" cy="1152128"/>
          </a:xfrm>
          <a:prstGeom prst="straightConnector1">
            <a:avLst/>
          </a:prstGeom>
          <a:solidFill>
            <a:schemeClr val="accent1"/>
          </a:solidFill>
          <a:ln w="57150" cap="flat" cmpd="sng" algn="ctr">
            <a:solidFill>
              <a:schemeClr val="tx1"/>
            </a:solidFill>
            <a:prstDash val="solid"/>
            <a:round/>
            <a:headEnd type="none" w="med" len="med"/>
            <a:tailEnd type="arrow"/>
          </a:ln>
          <a:effectLst/>
        </p:spPr>
      </p:cxnSp>
      <p:sp>
        <p:nvSpPr>
          <p:cNvPr id="21" name="TextBox 20"/>
          <p:cNvSpPr txBox="1"/>
          <p:nvPr/>
        </p:nvSpPr>
        <p:spPr>
          <a:xfrm>
            <a:off x="177229" y="6165303"/>
            <a:ext cx="2478564" cy="461665"/>
          </a:xfrm>
          <a:prstGeom prst="rect">
            <a:avLst/>
          </a:prstGeom>
          <a:noFill/>
        </p:spPr>
        <p:txBody>
          <a:bodyPr wrap="none" rtlCol="0">
            <a:spAutoFit/>
          </a:bodyPr>
          <a:lstStyle/>
          <a:p>
            <a:pPr algn="ctr"/>
            <a:r>
              <a:rPr lang="en-CA" sz="24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Duffy Lake area</a:t>
            </a:r>
            <a:endParaRPr lang="en-CA" sz="2400" i="1"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23" name="Straight Connector 22"/>
          <p:cNvCxnSpPr/>
          <p:nvPr/>
        </p:nvCxnSpPr>
        <p:spPr bwMode="auto">
          <a:xfrm flipV="1">
            <a:off x="6228184" y="4365104"/>
            <a:ext cx="0" cy="2227112"/>
          </a:xfrm>
          <a:prstGeom prst="line">
            <a:avLst/>
          </a:prstGeom>
          <a:solidFill>
            <a:schemeClr val="accent1"/>
          </a:solidFill>
          <a:ln w="12700" cap="flat" cmpd="sng" algn="ctr">
            <a:solidFill>
              <a:schemeClr val="tx1"/>
            </a:solidFill>
            <a:prstDash val="dash"/>
            <a:round/>
            <a:headEnd type="none" w="med" len="med"/>
            <a:tailEnd type="none" w="med" len="med"/>
          </a:ln>
          <a:effectLst/>
        </p:spPr>
      </p:cxnSp>
      <p:cxnSp>
        <p:nvCxnSpPr>
          <p:cNvPr id="25" name="Straight Connector 24"/>
          <p:cNvCxnSpPr/>
          <p:nvPr/>
        </p:nvCxnSpPr>
        <p:spPr bwMode="auto">
          <a:xfrm flipV="1">
            <a:off x="7308304" y="4365104"/>
            <a:ext cx="0" cy="2227112"/>
          </a:xfrm>
          <a:prstGeom prst="line">
            <a:avLst/>
          </a:prstGeom>
          <a:solidFill>
            <a:schemeClr val="accent1"/>
          </a:solidFill>
          <a:ln w="12700" cap="flat" cmpd="sng" algn="ctr">
            <a:solidFill>
              <a:schemeClr val="tx1"/>
            </a:solidFill>
            <a:prstDash val="dash"/>
            <a:round/>
            <a:headEnd type="none" w="med" len="med"/>
            <a:tailEnd type="none" w="med" len="med"/>
          </a:ln>
          <a:effectLst/>
        </p:spPr>
      </p:cxnSp>
    </p:spTree>
    <p:extLst>
      <p:ext uri="{BB962C8B-B14F-4D97-AF65-F5344CB8AC3E}">
        <p14:creationId xmlns:p14="http://schemas.microsoft.com/office/powerpoint/2010/main" val="75480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2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22" presetClass="entr" presetSubtype="8"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par>
                                <p:cTn id="26" presetID="1" presetClass="entr" presetSubtype="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Graphic spid="16" grpId="0">
        <p:bldAsOne/>
      </p:bldGraphic>
      <p:bldP spid="17" grpId="0" animBg="1"/>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ANDLE\RHODGKIN$\PROFILE\DESKTOP\IndianPointSpruce Beetl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692696"/>
            <a:ext cx="9153874" cy="6165304"/>
          </a:xfrm>
          <a:prstGeom prst="rect">
            <a:avLst/>
          </a:prstGeom>
          <a:noFill/>
        </p:spPr>
      </p:pic>
      <p:sp>
        <p:nvSpPr>
          <p:cNvPr id="2" name="TextBox 1"/>
          <p:cNvSpPr txBox="1"/>
          <p:nvPr/>
        </p:nvSpPr>
        <p:spPr>
          <a:xfrm>
            <a:off x="5508104" y="6453336"/>
            <a:ext cx="2952328" cy="307777"/>
          </a:xfrm>
          <a:prstGeom prst="rect">
            <a:avLst/>
          </a:prstGeom>
          <a:solidFill>
            <a:schemeClr val="bg1"/>
          </a:solidFill>
          <a:ln>
            <a:solidFill>
              <a:schemeClr val="tx1"/>
            </a:solidFill>
          </a:ln>
        </p:spPr>
        <p:txBody>
          <a:bodyPr wrap="square" rtlCol="0">
            <a:spAutoFit/>
          </a:bodyPr>
          <a:lstStyle/>
          <a:p>
            <a:r>
              <a:rPr lang="en-CA" sz="1400" dirty="0" smtClean="0"/>
              <a:t>Photo. courtesy Robert Hodgkinson</a:t>
            </a:r>
            <a:endParaRPr lang="en-CA" sz="1400" dirty="0"/>
          </a:p>
        </p:txBody>
      </p:sp>
      <p:graphicFrame>
        <p:nvGraphicFramePr>
          <p:cNvPr id="7" name="Chart 6"/>
          <p:cNvGraphicFramePr>
            <a:graphicFrameLocks/>
          </p:cNvGraphicFramePr>
          <p:nvPr>
            <p:extLst>
              <p:ext uri="{D42A27DB-BD31-4B8C-83A1-F6EECF244321}">
                <p14:modId xmlns:p14="http://schemas.microsoft.com/office/powerpoint/2010/main" val="1540142439"/>
              </p:ext>
            </p:extLst>
          </p:nvPr>
        </p:nvGraphicFramePr>
        <p:xfrm>
          <a:off x="395536" y="1656095"/>
          <a:ext cx="8496412" cy="4711521"/>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0" y="0"/>
            <a:ext cx="9144000" cy="1384995"/>
          </a:xfrm>
          <a:prstGeom prst="rect">
            <a:avLst/>
          </a:prstGeom>
          <a:gradFill>
            <a:gsLst>
              <a:gs pos="0">
                <a:schemeClr val="bg1">
                  <a:alpha val="50000"/>
                </a:schemeClr>
              </a:gs>
              <a:gs pos="50000">
                <a:schemeClr val="tx2">
                  <a:lumMod val="20000"/>
                  <a:lumOff val="80000"/>
                  <a:alpha val="60000"/>
                </a:schemeClr>
              </a:gs>
              <a:gs pos="100000">
                <a:schemeClr val="accent1">
                  <a:lumMod val="20000"/>
                  <a:lumOff val="80000"/>
                </a:schemeClr>
              </a:gs>
            </a:gsLst>
            <a:lin ang="16200000" scaled="1"/>
          </a:gradFill>
        </p:spPr>
        <p:txBody>
          <a:bodyPr wrap="square">
            <a:spAutoFit/>
          </a:bodyPr>
          <a:lstStyle/>
          <a:p>
            <a:pPr algn="ctr"/>
            <a:r>
              <a:rPr lang="en-CA" sz="2800" b="0" dirty="0">
                <a:effectLst>
                  <a:outerShdw blurRad="38100" dist="38100" dir="2700000" algn="tl">
                    <a:srgbClr val="000000">
                      <a:alpha val="43137"/>
                    </a:srgbClr>
                  </a:outerShdw>
                </a:effectLst>
                <a:latin typeface="Comic Sans MS" panose="030F0702030302020204" pitchFamily="66" charset="0"/>
                <a:cs typeface="Arial" pitchFamily="34" charset="0"/>
              </a:rPr>
              <a:t>View north toward the </a:t>
            </a:r>
            <a:r>
              <a:rPr lang="en-CA" sz="2800" b="0" dirty="0" err="1">
                <a:effectLst>
                  <a:outerShdw blurRad="38100" dist="38100" dir="2700000" algn="tl">
                    <a:srgbClr val="000000">
                      <a:alpha val="43137"/>
                    </a:srgbClr>
                  </a:outerShdw>
                </a:effectLst>
                <a:latin typeface="Comic Sans MS" panose="030F0702030302020204" pitchFamily="66" charset="0"/>
                <a:cs typeface="Arial" pitchFamily="34" charset="0"/>
              </a:rPr>
              <a:t>Bowron</a:t>
            </a:r>
            <a:r>
              <a:rPr lang="en-CA" sz="2800" b="0" dirty="0">
                <a:effectLst>
                  <a:outerShdw blurRad="38100" dist="38100" dir="2700000" algn="tl">
                    <a:srgbClr val="000000">
                      <a:alpha val="43137"/>
                    </a:srgbClr>
                  </a:outerShdw>
                </a:effectLst>
                <a:latin typeface="Comic Sans MS" panose="030F0702030302020204" pitchFamily="66" charset="0"/>
                <a:cs typeface="Arial" pitchFamily="34" charset="0"/>
              </a:rPr>
              <a:t> River from an</a:t>
            </a:r>
          </a:p>
          <a:p>
            <a:pPr algn="ctr"/>
            <a:r>
              <a:rPr lang="en-CA" sz="2800" b="0" dirty="0">
                <a:effectLst>
                  <a:outerShdw blurRad="38100" dist="38100" dir="2700000" algn="tl">
                    <a:srgbClr val="000000">
                      <a:alpha val="43137"/>
                    </a:srgbClr>
                  </a:outerShdw>
                </a:effectLst>
                <a:latin typeface="Comic Sans MS" panose="030F0702030302020204" pitchFamily="66" charset="0"/>
                <a:cs typeface="Arial" pitchFamily="34" charset="0"/>
              </a:rPr>
              <a:t>   unnamed hill in the Indian Point Creek watershed</a:t>
            </a:r>
          </a:p>
          <a:p>
            <a:pPr algn="ctr"/>
            <a:r>
              <a:rPr lang="en-CA" sz="2800" b="0" dirty="0">
                <a:effectLst>
                  <a:outerShdw blurRad="38100" dist="38100" dir="2700000" algn="tl">
                    <a:srgbClr val="000000">
                      <a:alpha val="43137"/>
                    </a:srgbClr>
                  </a:outerShdw>
                </a:effectLst>
                <a:latin typeface="Comic Sans MS" panose="030F0702030302020204" pitchFamily="66" charset="0"/>
                <a:cs typeface="Arial" pitchFamily="34" charset="0"/>
              </a:rPr>
              <a:t>   in November 1984  </a:t>
            </a:r>
          </a:p>
        </p:txBody>
      </p:sp>
      <p:sp>
        <p:nvSpPr>
          <p:cNvPr id="8" name="TextBox 7"/>
          <p:cNvSpPr txBox="1"/>
          <p:nvPr/>
        </p:nvSpPr>
        <p:spPr>
          <a:xfrm>
            <a:off x="3995936" y="3779748"/>
            <a:ext cx="3196709" cy="461665"/>
          </a:xfrm>
          <a:prstGeom prst="rect">
            <a:avLst/>
          </a:prstGeom>
          <a:noFill/>
        </p:spPr>
        <p:txBody>
          <a:bodyPr wrap="none" rtlCol="0">
            <a:spAutoFit/>
          </a:bodyPr>
          <a:lstStyle/>
          <a:p>
            <a:r>
              <a:rPr lang="en-CA"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Punctuated &amp; discrete</a:t>
            </a:r>
            <a:endParaRPr lang="en-CA"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12" name="Straight Arrow Connector 11"/>
          <p:cNvCxnSpPr/>
          <p:nvPr/>
        </p:nvCxnSpPr>
        <p:spPr>
          <a:xfrm flipH="1">
            <a:off x="4427984" y="4149080"/>
            <a:ext cx="288032" cy="64807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796136" y="4149080"/>
            <a:ext cx="72008" cy="64807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6895141" y="1988840"/>
            <a:ext cx="1744388" cy="461665"/>
          </a:xfrm>
          <a:prstGeom prst="rect">
            <a:avLst/>
          </a:prstGeom>
          <a:noFill/>
        </p:spPr>
        <p:txBody>
          <a:bodyPr wrap="none" rtlCol="0">
            <a:spAutoFit/>
          </a:bodyPr>
          <a:lstStyle/>
          <a:p>
            <a:r>
              <a:rPr lang="en-CA"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Continuous</a:t>
            </a:r>
            <a:endParaRPr lang="en-CA"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cxnSp>
        <p:nvCxnSpPr>
          <p:cNvPr id="21" name="Straight Arrow Connector 20"/>
          <p:cNvCxnSpPr/>
          <p:nvPr/>
        </p:nvCxnSpPr>
        <p:spPr>
          <a:xfrm>
            <a:off x="7570967" y="2358172"/>
            <a:ext cx="0" cy="64807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135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par>
                                <p:cTn id="13" presetID="22" presetClass="entr" presetSubtype="1"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par>
                                <p:cTn id="16" presetID="22" presetClass="entr" presetSubtype="1"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up)">
                                      <p:cBhvr>
                                        <p:cTn id="18" dur="500"/>
                                        <p:tgtEl>
                                          <p:spTgt spid="1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par>
                                <p:cTn id="22" presetID="22" presetClass="entr" presetSubtype="1"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up)">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2915816" y="692695"/>
            <a:ext cx="3962944" cy="461665"/>
          </a:xfrm>
          <a:prstGeom prst="rect">
            <a:avLst/>
          </a:prstGeom>
          <a:noFill/>
        </p:spPr>
        <p:txBody>
          <a:bodyPr wrap="none" rtlCol="0">
            <a:spAutoFit/>
          </a:bodyPr>
          <a:lstStyle/>
          <a:p>
            <a:pPr algn="ctr"/>
            <a:r>
              <a:rPr lang="en-CA" sz="24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Differential fade in spruce</a:t>
            </a:r>
            <a:endParaRPr lang="en-CA" sz="2400" i="1"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99546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51520" y="260648"/>
            <a:ext cx="8531310" cy="584775"/>
          </a:xfrm>
          <a:prstGeom prst="rect">
            <a:avLst/>
          </a:prstGeom>
          <a:noFill/>
        </p:spPr>
        <p:txBody>
          <a:bodyPr wrap="none" rtlCol="0">
            <a:spAutoFit/>
          </a:bodyPr>
          <a:lstStyle/>
          <a:p>
            <a:pPr>
              <a:spcAft>
                <a:spcPts val="600"/>
              </a:spcAft>
            </a:pPr>
            <a:r>
              <a:rPr lang="en-CA" sz="3200" b="1" dirty="0">
                <a:solidFill>
                  <a:srgbClr val="996633"/>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Triggers</a:t>
            </a:r>
            <a:r>
              <a:rPr lang="en-CA" sz="3200" b="1" dirty="0">
                <a:solidFill>
                  <a:srgbClr val="996633"/>
                </a:solidFill>
                <a:latin typeface="Arial" panose="020B0604020202020204" pitchFamily="34" charset="0"/>
                <a:cs typeface="Arial" panose="020B0604020202020204" pitchFamily="34" charset="0"/>
              </a:rPr>
              <a:t>: </a:t>
            </a:r>
            <a:r>
              <a:rPr lang="en-CA" sz="2800" b="1" dirty="0">
                <a:solidFill>
                  <a:srgbClr val="996633"/>
                </a:solidFill>
                <a:latin typeface="Arial" panose="020B0604020202020204" pitchFamily="34" charset="0"/>
                <a:cs typeface="Arial" panose="020B0604020202020204" pitchFamily="34" charset="0"/>
              </a:rPr>
              <a:t>what has affected these bark beetles?</a:t>
            </a:r>
          </a:p>
        </p:txBody>
      </p:sp>
      <p:sp>
        <p:nvSpPr>
          <p:cNvPr id="7" name="Rectangle 6"/>
          <p:cNvSpPr/>
          <p:nvPr/>
        </p:nvSpPr>
        <p:spPr>
          <a:xfrm>
            <a:off x="395536" y="899135"/>
            <a:ext cx="8748463" cy="2169825"/>
          </a:xfrm>
          <a:prstGeom prst="rect">
            <a:avLst/>
          </a:prstGeom>
        </p:spPr>
        <p:txBody>
          <a:bodyPr wrap="square">
            <a:spAutoFit/>
          </a:bodyPr>
          <a:lstStyle/>
          <a:p>
            <a:pPr marL="266700" indent="-266700">
              <a:spcAft>
                <a:spcPts val="600"/>
              </a:spcAft>
              <a:buFont typeface="Arial" panose="020B0604020202020204" pitchFamily="34" charset="0"/>
              <a:buChar char="•"/>
            </a:pPr>
            <a:r>
              <a:rPr lang="en-CA" sz="2400" dirty="0">
                <a:latin typeface="Arial" panose="020B0604020202020204" pitchFamily="34" charset="0"/>
                <a:cs typeface="Arial" panose="020B0604020202020204" pitchFamily="34" charset="0"/>
              </a:rPr>
              <a:t>outbreak </a:t>
            </a:r>
            <a:r>
              <a:rPr lang="en-CA" sz="2400" dirty="0" smtClean="0">
                <a:latin typeface="Arial" panose="020B0604020202020204" pitchFamily="34" charset="0"/>
                <a:cs typeface="Arial" panose="020B0604020202020204" pitchFamily="34" charset="0"/>
              </a:rPr>
              <a:t>periodicity </a:t>
            </a:r>
            <a:r>
              <a:rPr lang="en-CA" sz="2400" i="1" dirty="0" smtClean="0">
                <a:latin typeface="Arial" panose="020B0604020202020204" pitchFamily="34" charset="0"/>
                <a:cs typeface="Arial" panose="020B0604020202020204" pitchFamily="34" charset="0"/>
              </a:rPr>
              <a:t>and</a:t>
            </a:r>
            <a:r>
              <a:rPr lang="en-CA" sz="2400" dirty="0" smtClean="0">
                <a:latin typeface="Arial" panose="020B0604020202020204" pitchFamily="34" charset="0"/>
                <a:cs typeface="Arial" panose="020B0604020202020204" pitchFamily="34" charset="0"/>
              </a:rPr>
              <a:t> aging forests</a:t>
            </a:r>
            <a:endParaRPr lang="en-CA" sz="2400" dirty="0">
              <a:latin typeface="Arial" panose="020B0604020202020204" pitchFamily="34" charset="0"/>
              <a:cs typeface="Arial" panose="020B0604020202020204" pitchFamily="34" charset="0"/>
            </a:endParaRPr>
          </a:p>
          <a:p>
            <a:pPr marL="266700" indent="-266700">
              <a:spcAft>
                <a:spcPts val="600"/>
              </a:spcAft>
              <a:buFont typeface="Arial" panose="020B0604020202020204" pitchFamily="34" charset="0"/>
              <a:buChar char="•"/>
            </a:pPr>
            <a:r>
              <a:rPr lang="en-CA" sz="2400" dirty="0">
                <a:latin typeface="Arial" panose="020B0604020202020204" pitchFamily="34" charset="0"/>
                <a:cs typeface="Arial" panose="020B0604020202020204" pitchFamily="34" charset="0"/>
              </a:rPr>
              <a:t>wind/snow events causing breakage or blowdown in </a:t>
            </a:r>
            <a:r>
              <a:rPr lang="en-CA" sz="2400" dirty="0" err="1">
                <a:latin typeface="Arial" panose="020B0604020202020204" pitchFamily="34" charset="0"/>
                <a:cs typeface="Arial" panose="020B0604020202020204" pitchFamily="34" charset="0"/>
              </a:rPr>
              <a:t>Df</a:t>
            </a:r>
            <a:r>
              <a:rPr lang="en-CA" sz="2400" dirty="0">
                <a:latin typeface="Arial" panose="020B0604020202020204" pitchFamily="34" charset="0"/>
                <a:cs typeface="Arial" panose="020B0604020202020204" pitchFamily="34" charset="0"/>
              </a:rPr>
              <a:t>, </a:t>
            </a:r>
            <a:r>
              <a:rPr lang="en-CA" sz="2400" dirty="0" err="1">
                <a:latin typeface="Arial" panose="020B0604020202020204" pitchFamily="34" charset="0"/>
                <a:cs typeface="Arial" panose="020B0604020202020204" pitchFamily="34" charset="0"/>
              </a:rPr>
              <a:t>Sx</a:t>
            </a:r>
            <a:r>
              <a:rPr lang="en-CA" sz="2400" dirty="0">
                <a:latin typeface="Arial" panose="020B0604020202020204" pitchFamily="34" charset="0"/>
                <a:cs typeface="Arial" panose="020B0604020202020204" pitchFamily="34" charset="0"/>
              </a:rPr>
              <a:t> and </a:t>
            </a:r>
            <a:r>
              <a:rPr lang="en-CA" sz="2400" dirty="0" err="1">
                <a:latin typeface="Arial" panose="020B0604020202020204" pitchFamily="34" charset="0"/>
                <a:cs typeface="Arial" panose="020B0604020202020204" pitchFamily="34" charset="0"/>
              </a:rPr>
              <a:t>Bl</a:t>
            </a:r>
            <a:endParaRPr lang="en-CA" sz="2400" dirty="0">
              <a:latin typeface="Arial" panose="020B0604020202020204" pitchFamily="34" charset="0"/>
              <a:cs typeface="Arial" panose="020B0604020202020204" pitchFamily="34" charset="0"/>
            </a:endParaRPr>
          </a:p>
          <a:p>
            <a:pPr marL="266700" indent="-266700">
              <a:spcAft>
                <a:spcPts val="600"/>
              </a:spcAft>
              <a:buFont typeface="Arial" panose="020B0604020202020204" pitchFamily="34" charset="0"/>
              <a:buChar char="•"/>
            </a:pPr>
            <a:r>
              <a:rPr lang="en-CA" sz="2400" dirty="0">
                <a:latin typeface="Arial" panose="020B0604020202020204" pitchFamily="34" charset="0"/>
                <a:cs typeface="Arial" panose="020B0604020202020204" pitchFamily="34" charset="0"/>
              </a:rPr>
              <a:t>unseasonal weather </a:t>
            </a:r>
            <a:r>
              <a:rPr lang="en-CA" sz="2400" dirty="0" smtClean="0">
                <a:latin typeface="Arial" panose="020B0604020202020204" pitchFamily="34" charset="0"/>
                <a:cs typeface="Arial" panose="020B0604020202020204" pitchFamily="34" charset="0"/>
              </a:rPr>
              <a:t>(very early, </a:t>
            </a:r>
            <a:r>
              <a:rPr lang="en-CA" sz="2400" dirty="0">
                <a:latin typeface="Arial" panose="020B0604020202020204" pitchFamily="34" charset="0"/>
                <a:cs typeface="Arial" panose="020B0604020202020204" pitchFamily="34" charset="0"/>
              </a:rPr>
              <a:t>&amp; longer warm spells)</a:t>
            </a:r>
          </a:p>
          <a:p>
            <a:pPr marL="266700" indent="-266700">
              <a:spcAft>
                <a:spcPts val="600"/>
              </a:spcAft>
              <a:buFont typeface="Arial" panose="020B0604020202020204" pitchFamily="34" charset="0"/>
              <a:buChar char="•"/>
            </a:pPr>
            <a:r>
              <a:rPr lang="en-CA" sz="2400" dirty="0">
                <a:latin typeface="Arial" panose="020B0604020202020204" pitchFamily="34" charset="0"/>
                <a:cs typeface="Arial" panose="020B0604020202020204" pitchFamily="34" charset="0"/>
              </a:rPr>
              <a:t>drought events 		stress host trees</a:t>
            </a: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504" y="3187963"/>
            <a:ext cx="4211960" cy="3158970"/>
          </a:xfrm>
          <a:prstGeom prst="rect">
            <a:avLst/>
          </a:prstGeom>
          <a:ln>
            <a:solidFill>
              <a:schemeClr val="tx1"/>
            </a:solidFill>
          </a:ln>
          <a:effectLst>
            <a:outerShdw blurRad="38100" dist="76200" dir="2700000" algn="tl" rotWithShape="0">
              <a:prstClr val="black">
                <a:alpha val="65000"/>
              </a:prstClr>
            </a:outerShdw>
          </a:effectLst>
        </p:spPr>
      </p:pic>
      <p:pic>
        <p:nvPicPr>
          <p:cNvPr id="9" name="Picture 8"/>
          <p:cNvPicPr>
            <a:picLocks noChangeAspect="1"/>
          </p:cNvPicPr>
          <p:nvPr/>
        </p:nvPicPr>
        <p:blipFill rotWithShape="1">
          <a:blip r:embed="rId4" cstate="screen">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rcRect l="13752" t="8843" r="9262" b="8965"/>
          <a:stretch/>
        </p:blipFill>
        <p:spPr>
          <a:xfrm>
            <a:off x="4591088" y="3187963"/>
            <a:ext cx="4552911" cy="3254011"/>
          </a:xfrm>
          <a:prstGeom prst="rect">
            <a:avLst/>
          </a:prstGeom>
        </p:spPr>
      </p:pic>
      <p:sp>
        <p:nvSpPr>
          <p:cNvPr id="10" name="TextBox 9"/>
          <p:cNvSpPr txBox="1"/>
          <p:nvPr/>
        </p:nvSpPr>
        <p:spPr>
          <a:xfrm>
            <a:off x="133150" y="6444044"/>
            <a:ext cx="5032147" cy="369332"/>
          </a:xfrm>
          <a:prstGeom prst="rect">
            <a:avLst/>
          </a:prstGeom>
          <a:noFill/>
        </p:spPr>
        <p:txBody>
          <a:bodyPr wrap="none" rtlCol="0">
            <a:spAutoFit/>
          </a:bodyPr>
          <a:lstStyle/>
          <a:p>
            <a:r>
              <a:rPr lang="en-CA" b="1" dirty="0">
                <a:solidFill>
                  <a:srgbClr val="663300"/>
                </a:solidFill>
                <a:latin typeface="Arial" panose="020B0604020202020204" pitchFamily="34" charset="0"/>
                <a:cs typeface="Arial" panose="020B0604020202020204" pitchFamily="34" charset="0"/>
              </a:rPr>
              <a:t>Douglas-fir beetle </a:t>
            </a:r>
            <a:r>
              <a:rPr lang="en-CA" dirty="0">
                <a:solidFill>
                  <a:srgbClr val="663300"/>
                </a:solidFill>
                <a:latin typeface="Arial" panose="020B0604020202020204" pitchFamily="34" charset="0"/>
                <a:cs typeface="Arial" panose="020B0604020202020204" pitchFamily="34" charset="0"/>
              </a:rPr>
              <a:t>attracted to fresh </a:t>
            </a:r>
            <a:r>
              <a:rPr lang="en-CA" dirty="0" err="1">
                <a:solidFill>
                  <a:srgbClr val="663300"/>
                </a:solidFill>
                <a:latin typeface="Arial" panose="020B0604020202020204" pitchFamily="34" charset="0"/>
                <a:cs typeface="Arial" panose="020B0604020202020204" pitchFamily="34" charset="0"/>
              </a:rPr>
              <a:t>windthrow</a:t>
            </a:r>
            <a:endParaRPr lang="en-CA" dirty="0">
              <a:solidFill>
                <a:srgbClr val="663300"/>
              </a:solidFill>
              <a:latin typeface="Arial" panose="020B0604020202020204" pitchFamily="34" charset="0"/>
              <a:cs typeface="Arial" panose="020B0604020202020204" pitchFamily="34" charset="0"/>
            </a:endParaRPr>
          </a:p>
        </p:txBody>
      </p:sp>
      <p:pic>
        <p:nvPicPr>
          <p:cNvPr id="11" name="Picture 3" descr="MOF2000LM_044"/>
          <p:cNvPicPr>
            <a:picLocks noChangeAspect="1" noChangeArrowheads="1"/>
          </p:cNvPicPr>
          <p:nvPr/>
        </p:nvPicPr>
        <p:blipFill rotWithShape="1">
          <a:blip r:embed="rId6">
            <a:extLst>
              <a:ext uri="{BEBA8EAE-BF5A-486C-A8C5-ECC9F3942E4B}">
                <a14:imgProps xmlns:a14="http://schemas.microsoft.com/office/drawing/2010/main">
                  <a14:imgLayer r:embed="rId7">
                    <a14:imgEffect>
                      <a14:sharpenSoften amount="25000"/>
                    </a14:imgEffect>
                    <a14:imgEffect>
                      <a14:brightnessContrast bright="20000"/>
                    </a14:imgEffect>
                  </a14:imgLayer>
                </a14:imgProps>
              </a:ext>
              <a:ext uri="{28A0092B-C50C-407E-A947-70E740481C1C}">
                <a14:useLocalDpi xmlns:a14="http://schemas.microsoft.com/office/drawing/2010/main"/>
              </a:ext>
            </a:extLst>
          </a:blip>
          <a:srcRect l="6642" t="32673" r="58426" b="32322"/>
          <a:stretch/>
        </p:blipFill>
        <p:spPr bwMode="auto">
          <a:xfrm>
            <a:off x="3157720" y="3475995"/>
            <a:ext cx="2323487" cy="1496872"/>
          </a:xfrm>
          <a:prstGeom prst="rect">
            <a:avLst/>
          </a:prstGeom>
          <a:ln>
            <a:solidFill>
              <a:schemeClr val="tx1"/>
            </a:solidFill>
          </a:ln>
          <a:effectLst>
            <a:outerShdw blurRad="38100" dist="76200" dir="2700000" algn="tl" rotWithShape="0">
              <a:prstClr val="black">
                <a:alpha val="65000"/>
              </a:prstClr>
            </a:outerShdw>
          </a:effectLst>
          <a:extLst>
            <a:ext uri="{909E8E84-426E-40DD-AFC4-6F175D3DCCD1}">
              <a14:hiddenFill xmlns:a14="http://schemas.microsoft.com/office/drawing/2010/main">
                <a:solidFill>
                  <a:srgbClr val="FFFFFF"/>
                </a:solidFill>
              </a14:hiddenFill>
            </a:ext>
          </a:extLst>
        </p:spPr>
      </p:pic>
      <p:cxnSp>
        <p:nvCxnSpPr>
          <p:cNvPr id="3" name="Straight Arrow Connector 2"/>
          <p:cNvCxnSpPr/>
          <p:nvPr/>
        </p:nvCxnSpPr>
        <p:spPr>
          <a:xfrm>
            <a:off x="3059831" y="2852936"/>
            <a:ext cx="1025295" cy="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57322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ps &amp;SB atk2"/>
          <p:cNvPicPr>
            <a:picLocks noChangeAspect="1" noChangeArrowheads="1"/>
          </p:cNvPicPr>
          <p:nvPr/>
        </p:nvPicPr>
        <p:blipFill>
          <a:blip r:embed="rId2" cstate="print"/>
          <a:srcRect/>
          <a:stretch>
            <a:fillRect/>
          </a:stretch>
        </p:blipFill>
        <p:spPr bwMode="auto">
          <a:xfrm>
            <a:off x="17757" y="3028020"/>
            <a:ext cx="5436096" cy="3666916"/>
          </a:xfrm>
          <a:prstGeom prst="rect">
            <a:avLst/>
          </a:prstGeom>
          <a:ln>
            <a:solidFill>
              <a:schemeClr val="tx1"/>
            </a:solidFill>
          </a:ln>
          <a:effectLst>
            <a:outerShdw blurRad="38100" dist="76200" dir="2700000" algn="tl" rotWithShape="0">
              <a:prstClr val="black">
                <a:alpha val="65000"/>
              </a:prstClr>
            </a:outerShdw>
          </a:effectLst>
        </p:spPr>
      </p:pic>
      <p:sp>
        <p:nvSpPr>
          <p:cNvPr id="38915" name="Text Box 3"/>
          <p:cNvSpPr txBox="1">
            <a:spLocks noChangeArrowheads="1"/>
          </p:cNvSpPr>
          <p:nvPr/>
        </p:nvSpPr>
        <p:spPr bwMode="auto">
          <a:xfrm>
            <a:off x="1214438" y="214313"/>
            <a:ext cx="6594475" cy="549275"/>
          </a:xfrm>
          <a:prstGeom prst="rect">
            <a:avLst/>
          </a:prstGeom>
          <a:noFill/>
          <a:ln w="9525">
            <a:noFill/>
            <a:miter lim="800000"/>
            <a:headEnd/>
            <a:tailEnd/>
          </a:ln>
          <a:effectLst/>
        </p:spPr>
        <p:txBody>
          <a:bodyPr wrap="none">
            <a:spAutoFit/>
          </a:bodyPr>
          <a:lstStyle/>
          <a:p>
            <a:pPr>
              <a:defRPr/>
            </a:pPr>
            <a:r>
              <a:rPr lang="en-GB" sz="3000" dirty="0">
                <a:solidFill>
                  <a:srgbClr val="003300"/>
                </a:solidFill>
                <a:effectLst>
                  <a:outerShdw blurRad="38100" dist="38100" dir="2700000" algn="tl">
                    <a:srgbClr val="C0C0C0"/>
                  </a:outerShdw>
                </a:effectLst>
                <a:latin typeface="Comic Sans MS" pitchFamily="66" charset="0"/>
              </a:rPr>
              <a:t>Host preference of spruce beetle:</a:t>
            </a:r>
          </a:p>
        </p:txBody>
      </p:sp>
      <p:sp>
        <p:nvSpPr>
          <p:cNvPr id="38916" name="Rectangle 4"/>
          <p:cNvSpPr>
            <a:spLocks noChangeArrowheads="1"/>
          </p:cNvSpPr>
          <p:nvPr/>
        </p:nvSpPr>
        <p:spPr bwMode="auto">
          <a:xfrm>
            <a:off x="457200" y="788988"/>
            <a:ext cx="4370388" cy="2232025"/>
          </a:xfrm>
          <a:prstGeom prst="rect">
            <a:avLst/>
          </a:prstGeom>
          <a:noFill/>
          <a:ln w="9525">
            <a:noFill/>
            <a:miter lim="800000"/>
            <a:headEnd/>
            <a:tailEnd/>
          </a:ln>
          <a:effectLst/>
        </p:spPr>
        <p:txBody>
          <a:bodyPr wrap="none">
            <a:spAutoFit/>
          </a:bodyPr>
          <a:lstStyle/>
          <a:p>
            <a:pPr marL="231775" indent="-231775">
              <a:defRPr/>
            </a:pPr>
            <a:r>
              <a:rPr lang="en-GB" sz="2800" b="0" dirty="0">
                <a:solidFill>
                  <a:srgbClr val="800000"/>
                </a:solidFill>
                <a:effectLst>
                  <a:outerShdw blurRad="38100" dist="38100" dir="2700000" algn="tl">
                    <a:srgbClr val="C0C0C0"/>
                  </a:outerShdw>
                </a:effectLst>
                <a:latin typeface="Arial" panose="020B0604020202020204" pitchFamily="34" charset="0"/>
                <a:cs typeface="Arial" panose="020B0604020202020204" pitchFamily="34" charset="0"/>
              </a:rPr>
              <a:t>Tree species</a:t>
            </a:r>
            <a:endParaRPr lang="en-GB" b="0"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endParaRPr>
          </a:p>
          <a:p>
            <a:pPr marL="231775" indent="-231775">
              <a:spcAft>
                <a:spcPts val="600"/>
              </a:spcAft>
              <a:buFontTx/>
              <a:buChar char="•"/>
              <a:defRPr/>
            </a:pPr>
            <a:r>
              <a:rPr lang="en-GB" b="0" dirty="0">
                <a:solidFill>
                  <a:srgbClr val="003300"/>
                </a:solidFill>
                <a:latin typeface="Arial" panose="020B0604020202020204" pitchFamily="34" charset="0"/>
                <a:cs typeface="Arial" panose="020B0604020202020204" pitchFamily="34" charset="0"/>
              </a:rPr>
              <a:t>Engelmann (interior) spruce</a:t>
            </a:r>
          </a:p>
          <a:p>
            <a:pPr marL="231775" indent="-231775">
              <a:spcAft>
                <a:spcPts val="600"/>
              </a:spcAft>
              <a:buFontTx/>
              <a:buChar char="•"/>
              <a:defRPr/>
            </a:pPr>
            <a:r>
              <a:rPr lang="en-GB" b="0" dirty="0">
                <a:solidFill>
                  <a:srgbClr val="003300"/>
                </a:solidFill>
                <a:latin typeface="Arial" panose="020B0604020202020204" pitchFamily="34" charset="0"/>
                <a:cs typeface="Arial" panose="020B0604020202020204" pitchFamily="34" charset="0"/>
              </a:rPr>
              <a:t>White spruce</a:t>
            </a:r>
          </a:p>
          <a:p>
            <a:pPr marL="231775" indent="-231775">
              <a:spcAft>
                <a:spcPts val="600"/>
              </a:spcAft>
              <a:buFontTx/>
              <a:buChar char="•"/>
              <a:defRPr/>
            </a:pPr>
            <a:r>
              <a:rPr lang="en-GB" b="0" dirty="0">
                <a:solidFill>
                  <a:srgbClr val="003300"/>
                </a:solidFill>
                <a:latin typeface="Arial" panose="020B0604020202020204" pitchFamily="34" charset="0"/>
                <a:cs typeface="Arial" panose="020B0604020202020204" pitchFamily="34" charset="0"/>
              </a:rPr>
              <a:t>Sitka spruce</a:t>
            </a:r>
          </a:p>
          <a:p>
            <a:pPr marL="231775" indent="-231775">
              <a:spcAft>
                <a:spcPts val="600"/>
              </a:spcAft>
              <a:buFontTx/>
              <a:buChar char="•"/>
              <a:defRPr/>
            </a:pPr>
            <a:r>
              <a:rPr lang="en-GB" b="0" dirty="0">
                <a:solidFill>
                  <a:srgbClr val="003300"/>
                </a:solidFill>
                <a:latin typeface="Arial" panose="020B0604020202020204" pitchFamily="34" charset="0"/>
                <a:cs typeface="Arial" panose="020B0604020202020204" pitchFamily="34" charset="0"/>
              </a:rPr>
              <a:t>Black spruce  (occasionally)</a:t>
            </a:r>
          </a:p>
        </p:txBody>
      </p:sp>
      <p:sp>
        <p:nvSpPr>
          <p:cNvPr id="38917" name="Rectangle 5"/>
          <p:cNvSpPr>
            <a:spLocks noChangeArrowheads="1"/>
          </p:cNvSpPr>
          <p:nvPr/>
        </p:nvSpPr>
        <p:spPr bwMode="auto">
          <a:xfrm>
            <a:off x="5562600" y="836613"/>
            <a:ext cx="3581400" cy="5262979"/>
          </a:xfrm>
          <a:prstGeom prst="rect">
            <a:avLst/>
          </a:prstGeom>
          <a:noFill/>
          <a:ln w="9525">
            <a:noFill/>
            <a:miter lim="800000"/>
            <a:headEnd/>
            <a:tailEnd/>
          </a:ln>
          <a:effectLst/>
        </p:spPr>
        <p:txBody>
          <a:bodyPr>
            <a:spAutoFit/>
          </a:bodyPr>
          <a:lstStyle/>
          <a:p>
            <a:pPr marL="231775" indent="-231775">
              <a:defRPr/>
            </a:pPr>
            <a:r>
              <a:rPr lang="en-GB" sz="2800" b="0" dirty="0">
                <a:solidFill>
                  <a:srgbClr val="800000"/>
                </a:solidFill>
                <a:effectLst>
                  <a:outerShdw blurRad="38100" dist="38100" dir="2700000" algn="tl">
                    <a:srgbClr val="C0C0C0"/>
                  </a:outerShdw>
                </a:effectLst>
                <a:latin typeface="Arial" panose="020B0604020202020204" pitchFamily="34" charset="0"/>
                <a:cs typeface="Arial" panose="020B0604020202020204" pitchFamily="34" charset="0"/>
              </a:rPr>
              <a:t>Host attributes</a:t>
            </a:r>
            <a:endParaRPr lang="en-GB" b="0" dirty="0">
              <a:solidFill>
                <a:srgbClr val="006600"/>
              </a:solidFill>
              <a:effectLst>
                <a:outerShdw blurRad="38100" dist="38100" dir="2700000" algn="tl">
                  <a:srgbClr val="C0C0C0"/>
                </a:outerShdw>
              </a:effectLst>
              <a:latin typeface="Arial" panose="020B0604020202020204" pitchFamily="34" charset="0"/>
              <a:cs typeface="Arial" panose="020B0604020202020204" pitchFamily="34" charset="0"/>
            </a:endParaRPr>
          </a:p>
          <a:p>
            <a:pPr marL="231775" indent="-231775">
              <a:spcAft>
                <a:spcPts val="600"/>
              </a:spcAft>
              <a:buFontTx/>
              <a:buChar char="•"/>
              <a:defRPr/>
            </a:pPr>
            <a:r>
              <a:rPr lang="en-GB" b="0" dirty="0">
                <a:solidFill>
                  <a:srgbClr val="006600"/>
                </a:solidFill>
                <a:latin typeface="Arial" panose="020B0604020202020204" pitchFamily="34" charset="0"/>
                <a:cs typeface="Arial" panose="020B0604020202020204" pitchFamily="34" charset="0"/>
              </a:rPr>
              <a:t>weakened </a:t>
            </a:r>
            <a:r>
              <a:rPr lang="en-GB" b="0" u="sng" dirty="0">
                <a:solidFill>
                  <a:srgbClr val="006600"/>
                </a:solidFill>
                <a:latin typeface="Arial" panose="020B0604020202020204" pitchFamily="34" charset="0"/>
                <a:cs typeface="Arial" panose="020B0604020202020204" pitchFamily="34" charset="0"/>
              </a:rPr>
              <a:t>or</a:t>
            </a:r>
            <a:r>
              <a:rPr lang="en-GB" b="0" dirty="0">
                <a:solidFill>
                  <a:srgbClr val="006600"/>
                </a:solidFill>
                <a:latin typeface="Arial" panose="020B0604020202020204" pitchFamily="34" charset="0"/>
                <a:cs typeface="Arial" panose="020B0604020202020204" pitchFamily="34" charset="0"/>
              </a:rPr>
              <a:t> </a:t>
            </a:r>
            <a:r>
              <a:rPr lang="en-GB" b="0" dirty="0" err="1">
                <a:solidFill>
                  <a:srgbClr val="006600"/>
                </a:solidFill>
                <a:latin typeface="Arial" panose="020B0604020202020204" pitchFamily="34" charset="0"/>
                <a:cs typeface="Arial" panose="020B0604020202020204" pitchFamily="34" charset="0"/>
              </a:rPr>
              <a:t>windthrown</a:t>
            </a:r>
            <a:r>
              <a:rPr lang="en-GB" b="0" dirty="0">
                <a:solidFill>
                  <a:srgbClr val="006600"/>
                </a:solidFill>
                <a:latin typeface="Arial" panose="020B0604020202020204" pitchFamily="34" charset="0"/>
                <a:cs typeface="Arial" panose="020B0604020202020204" pitchFamily="34" charset="0"/>
              </a:rPr>
              <a:t> trees</a:t>
            </a:r>
          </a:p>
          <a:p>
            <a:pPr marL="231775" indent="-231775">
              <a:spcAft>
                <a:spcPts val="600"/>
              </a:spcAft>
              <a:buFontTx/>
              <a:buChar char="•"/>
              <a:defRPr/>
            </a:pPr>
            <a:r>
              <a:rPr lang="en-GB" b="0" dirty="0">
                <a:solidFill>
                  <a:srgbClr val="003300"/>
                </a:solidFill>
                <a:latin typeface="Arial" panose="020B0604020202020204" pitchFamily="34" charset="0"/>
                <a:cs typeface="Arial" panose="020B0604020202020204" pitchFamily="34" charset="0"/>
              </a:rPr>
              <a:t>stumps &amp; large slash</a:t>
            </a:r>
          </a:p>
          <a:p>
            <a:pPr marL="231775" indent="-231775">
              <a:spcAft>
                <a:spcPts val="600"/>
              </a:spcAft>
              <a:buFontTx/>
              <a:buChar char="•"/>
              <a:defRPr/>
            </a:pPr>
            <a:r>
              <a:rPr lang="en-GB" b="0" dirty="0">
                <a:solidFill>
                  <a:srgbClr val="006600"/>
                </a:solidFill>
                <a:latin typeface="Arial" panose="020B0604020202020204" pitchFamily="34" charset="0"/>
                <a:cs typeface="Arial" panose="020B0604020202020204" pitchFamily="34" charset="0"/>
              </a:rPr>
              <a:t>live, standing, </a:t>
            </a:r>
            <a:r>
              <a:rPr lang="en-GB" dirty="0">
                <a:solidFill>
                  <a:srgbClr val="006600"/>
                </a:solidFill>
                <a:latin typeface="Arial" panose="020B0604020202020204" pitchFamily="34" charset="0"/>
                <a:cs typeface="Arial" panose="020B0604020202020204" pitchFamily="34" charset="0"/>
              </a:rPr>
              <a:t>mature</a:t>
            </a:r>
            <a:r>
              <a:rPr lang="en-GB" b="0" dirty="0">
                <a:solidFill>
                  <a:srgbClr val="006600"/>
                </a:solidFill>
                <a:latin typeface="Arial" panose="020B0604020202020204" pitchFamily="34" charset="0"/>
                <a:cs typeface="Arial" panose="020B0604020202020204" pitchFamily="34" charset="0"/>
              </a:rPr>
              <a:t>,  </a:t>
            </a:r>
            <a:r>
              <a:rPr lang="en-GB" dirty="0">
                <a:solidFill>
                  <a:srgbClr val="006600"/>
                </a:solidFill>
                <a:latin typeface="Arial" panose="020B0604020202020204" pitchFamily="34" charset="0"/>
                <a:cs typeface="Arial" panose="020B0604020202020204" pitchFamily="34" charset="0"/>
              </a:rPr>
              <a:t>large</a:t>
            </a:r>
            <a:r>
              <a:rPr lang="en-GB" b="0" dirty="0">
                <a:solidFill>
                  <a:srgbClr val="006600"/>
                </a:solidFill>
                <a:latin typeface="Arial" panose="020B0604020202020204" pitchFamily="34" charset="0"/>
                <a:cs typeface="Arial" panose="020B0604020202020204" pitchFamily="34" charset="0"/>
              </a:rPr>
              <a:t> diameter spruce</a:t>
            </a:r>
          </a:p>
          <a:p>
            <a:pPr marL="231775" indent="-231775">
              <a:spcAft>
                <a:spcPts val="600"/>
              </a:spcAft>
              <a:buFontTx/>
              <a:buChar char="•"/>
              <a:defRPr/>
            </a:pPr>
            <a:r>
              <a:rPr lang="en-GB" b="0" dirty="0">
                <a:solidFill>
                  <a:srgbClr val="003300"/>
                </a:solidFill>
                <a:latin typeface="Arial" panose="020B0604020202020204" pitchFamily="34" charset="0"/>
                <a:cs typeface="Arial" panose="020B0604020202020204" pitchFamily="34" charset="0"/>
              </a:rPr>
              <a:t>stands composed of &gt;65% spruce occurring in well-drained creek bottoms</a:t>
            </a:r>
          </a:p>
          <a:p>
            <a:pPr marL="231775" indent="-231775">
              <a:spcAft>
                <a:spcPts val="600"/>
              </a:spcAft>
              <a:buFontTx/>
              <a:buChar char="•"/>
              <a:defRPr/>
            </a:pPr>
            <a:r>
              <a:rPr lang="en-GB" b="0" dirty="0" smtClean="0">
                <a:solidFill>
                  <a:srgbClr val="006600"/>
                </a:solidFill>
                <a:latin typeface="Arial" panose="020B0604020202020204" pitchFamily="34" charset="0"/>
                <a:cs typeface="Arial" panose="020B0604020202020204" pitchFamily="34" charset="0"/>
              </a:rPr>
              <a:t>unless </a:t>
            </a:r>
            <a:r>
              <a:rPr lang="en-GB" b="0" dirty="0">
                <a:solidFill>
                  <a:srgbClr val="006600"/>
                </a:solidFill>
                <a:latin typeface="Arial" panose="020B0604020202020204" pitchFamily="34" charset="0"/>
                <a:cs typeface="Arial" panose="020B0604020202020204" pitchFamily="34" charset="0"/>
              </a:rPr>
              <a:t>shaded, SB will </a:t>
            </a:r>
            <a:r>
              <a:rPr lang="en-GB" b="0" dirty="0" smtClean="0">
                <a:solidFill>
                  <a:srgbClr val="006600"/>
                </a:solidFill>
                <a:latin typeface="Arial" panose="020B0604020202020204" pitchFamily="34" charset="0"/>
                <a:cs typeface="Arial" panose="020B0604020202020204" pitchFamily="34" charset="0"/>
              </a:rPr>
              <a:t>prefer underside </a:t>
            </a:r>
            <a:r>
              <a:rPr lang="en-GB" b="0" dirty="0">
                <a:solidFill>
                  <a:srgbClr val="006600"/>
                </a:solidFill>
                <a:latin typeface="Arial" panose="020B0604020202020204" pitchFamily="34" charset="0"/>
                <a:cs typeface="Arial" panose="020B0604020202020204" pitchFamily="34" charset="0"/>
              </a:rPr>
              <a:t>of </a:t>
            </a:r>
            <a:r>
              <a:rPr lang="en-GB" b="0" dirty="0" smtClean="0">
                <a:solidFill>
                  <a:srgbClr val="006600"/>
                </a:solidFill>
                <a:latin typeface="Arial" panose="020B0604020202020204" pitchFamily="34" charset="0"/>
                <a:cs typeface="Arial" panose="020B0604020202020204" pitchFamily="34" charset="0"/>
              </a:rPr>
              <a:t>log to attack</a:t>
            </a:r>
            <a:endParaRPr lang="en-GB" b="0" dirty="0">
              <a:solidFill>
                <a:srgbClr val="00660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917"/>
                                        </p:tgtEl>
                                        <p:attrNameLst>
                                          <p:attrName>style.visibility</p:attrName>
                                        </p:attrNameLst>
                                      </p:cBhvr>
                                      <p:to>
                                        <p:strVal val="visible"/>
                                      </p:to>
                                    </p:set>
                                    <p:animEffect transition="in" filter="wipe(left)">
                                      <p:cBhvr>
                                        <p:cTn id="7" dur="500"/>
                                        <p:tgtEl>
                                          <p:spTgt spid="38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Sx_blowdown"/>
          <p:cNvPicPr>
            <a:picLocks noChangeAspect="1" noChangeArrowheads="1"/>
          </p:cNvPicPr>
          <p:nvPr/>
        </p:nvPicPr>
        <p:blipFill>
          <a:blip r:embed="rId2" cstate="print"/>
          <a:srcRect/>
          <a:stretch>
            <a:fillRect/>
          </a:stretch>
        </p:blipFill>
        <p:spPr bwMode="auto">
          <a:xfrm>
            <a:off x="0" y="501650"/>
            <a:ext cx="9448800" cy="6356350"/>
          </a:xfrm>
          <a:prstGeom prst="rect">
            <a:avLst/>
          </a:prstGeom>
          <a:noFill/>
          <a:ln w="9525">
            <a:noFill/>
            <a:miter lim="800000"/>
            <a:headEnd/>
            <a:tailEnd/>
          </a:ln>
        </p:spPr>
      </p:pic>
      <p:sp>
        <p:nvSpPr>
          <p:cNvPr id="39939" name="Rectangle 3"/>
          <p:cNvSpPr>
            <a:spLocks noChangeArrowheads="1"/>
          </p:cNvSpPr>
          <p:nvPr/>
        </p:nvSpPr>
        <p:spPr bwMode="auto">
          <a:xfrm>
            <a:off x="3203848" y="31133"/>
            <a:ext cx="2807179" cy="461665"/>
          </a:xfrm>
          <a:prstGeom prst="rect">
            <a:avLst/>
          </a:prstGeom>
          <a:noFill/>
          <a:ln w="9525">
            <a:noFill/>
            <a:miter lim="800000"/>
            <a:headEnd/>
            <a:tailEnd/>
          </a:ln>
          <a:effectLst/>
        </p:spPr>
        <p:txBody>
          <a:bodyPr wrap="none">
            <a:spAutoFit/>
          </a:bodyPr>
          <a:lstStyle/>
          <a:p>
            <a:pPr>
              <a:defRPr/>
            </a:pPr>
            <a:r>
              <a:rPr lang="en-GB" b="0" dirty="0" err="1">
                <a:solidFill>
                  <a:srgbClr val="003300"/>
                </a:solidFill>
                <a:effectLst>
                  <a:outerShdw blurRad="38100" dist="38100" dir="2700000" algn="tl">
                    <a:srgbClr val="C0C0C0"/>
                  </a:outerShdw>
                </a:effectLst>
                <a:latin typeface="Comic Sans MS" pitchFamily="66" charset="0"/>
              </a:rPr>
              <a:t>Windthrown</a:t>
            </a:r>
            <a:r>
              <a:rPr lang="en-GB" b="0" dirty="0">
                <a:solidFill>
                  <a:srgbClr val="003300"/>
                </a:solidFill>
                <a:effectLst>
                  <a:outerShdw blurRad="38100" dist="38100" dir="2700000" algn="tl">
                    <a:srgbClr val="C0C0C0"/>
                  </a:outerShdw>
                </a:effectLst>
                <a:latin typeface="Comic Sans MS" pitchFamily="66" charset="0"/>
              </a:rPr>
              <a:t> </a:t>
            </a:r>
            <a:r>
              <a:rPr lang="en-GB" b="0" dirty="0" smtClean="0">
                <a:solidFill>
                  <a:srgbClr val="003300"/>
                </a:solidFill>
                <a:effectLst>
                  <a:outerShdw blurRad="38100" dist="38100" dir="2700000" algn="tl">
                    <a:srgbClr val="C0C0C0"/>
                  </a:outerShdw>
                </a:effectLst>
                <a:latin typeface="Comic Sans MS" pitchFamily="66" charset="0"/>
              </a:rPr>
              <a:t>trees</a:t>
            </a:r>
            <a:endParaRPr lang="en-GB" b="0" dirty="0">
              <a:solidFill>
                <a:srgbClr val="003300"/>
              </a:solidFill>
              <a:effectLst>
                <a:outerShdw blurRad="38100" dist="38100" dir="2700000" algn="tl">
                  <a:srgbClr val="C0C0C0"/>
                </a:outerShdw>
              </a:effectLst>
              <a:latin typeface="Comic Sans MS" pitchFamily="66"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B_cropped"/>
          <p:cNvPicPr>
            <a:picLocks noChangeAspect="1" noChangeArrowheads="1"/>
          </p:cNvPicPr>
          <p:nvPr/>
        </p:nvPicPr>
        <p:blipFill>
          <a:blip r:embed="rId2" cstate="print"/>
          <a:srcRect/>
          <a:stretch>
            <a:fillRect/>
          </a:stretch>
        </p:blipFill>
        <p:spPr bwMode="auto">
          <a:xfrm>
            <a:off x="7164288" y="2461418"/>
            <a:ext cx="2209800" cy="1935163"/>
          </a:xfrm>
          <a:prstGeom prst="rect">
            <a:avLst/>
          </a:prstGeom>
          <a:noFill/>
          <a:ln w="9525">
            <a:noFill/>
            <a:miter lim="800000"/>
            <a:headEnd/>
            <a:tailEnd/>
          </a:ln>
        </p:spPr>
      </p:pic>
      <p:sp>
        <p:nvSpPr>
          <p:cNvPr id="40963" name="Text Box 3"/>
          <p:cNvSpPr txBox="1">
            <a:spLocks noChangeArrowheads="1"/>
          </p:cNvSpPr>
          <p:nvPr/>
        </p:nvSpPr>
        <p:spPr bwMode="auto">
          <a:xfrm>
            <a:off x="827584" y="116632"/>
            <a:ext cx="7383753" cy="553998"/>
          </a:xfrm>
          <a:prstGeom prst="rect">
            <a:avLst/>
          </a:prstGeom>
          <a:noFill/>
          <a:ln w="9525">
            <a:noFill/>
            <a:miter lim="800000"/>
            <a:headEnd/>
            <a:tailEnd/>
          </a:ln>
          <a:effectLst/>
        </p:spPr>
        <p:txBody>
          <a:bodyPr wrap="none">
            <a:spAutoFit/>
          </a:bodyPr>
          <a:lstStyle/>
          <a:p>
            <a:pPr>
              <a:defRPr/>
            </a:pPr>
            <a:r>
              <a:rPr lang="en-GB" sz="3000" dirty="0" smtClean="0">
                <a:solidFill>
                  <a:srgbClr val="003300"/>
                </a:solidFill>
                <a:effectLst>
                  <a:outerShdw blurRad="38100" dist="38100" dir="2700000" algn="tl">
                    <a:srgbClr val="C0C0C0"/>
                  </a:outerShdw>
                </a:effectLst>
                <a:latin typeface="Comic Sans MS" pitchFamily="66" charset="0"/>
              </a:rPr>
              <a:t>Spruce Beetle Life </a:t>
            </a:r>
            <a:r>
              <a:rPr lang="en-GB" sz="3000" dirty="0">
                <a:solidFill>
                  <a:srgbClr val="003300"/>
                </a:solidFill>
                <a:effectLst>
                  <a:outerShdw blurRad="38100" dist="38100" dir="2700000" algn="tl">
                    <a:srgbClr val="C0C0C0"/>
                  </a:outerShdw>
                </a:effectLst>
                <a:latin typeface="Comic Sans MS" pitchFamily="66" charset="0"/>
              </a:rPr>
              <a:t>cycle &amp; description</a:t>
            </a:r>
          </a:p>
        </p:txBody>
      </p:sp>
      <p:sp>
        <p:nvSpPr>
          <p:cNvPr id="40964" name="Rectangle 4"/>
          <p:cNvSpPr>
            <a:spLocks noChangeArrowheads="1"/>
          </p:cNvSpPr>
          <p:nvPr/>
        </p:nvSpPr>
        <p:spPr bwMode="auto">
          <a:xfrm>
            <a:off x="381000" y="914400"/>
            <a:ext cx="8763000" cy="2154238"/>
          </a:xfrm>
          <a:prstGeom prst="rect">
            <a:avLst/>
          </a:prstGeom>
          <a:noFill/>
          <a:ln w="9525">
            <a:noFill/>
            <a:miter lim="800000"/>
            <a:headEnd/>
            <a:tailEnd/>
          </a:ln>
          <a:effectLst/>
        </p:spPr>
        <p:txBody>
          <a:bodyPr>
            <a:spAutoFit/>
          </a:bodyPr>
          <a:lstStyle/>
          <a:p>
            <a:pPr marL="231775" indent="-231775">
              <a:defRPr/>
            </a:pPr>
            <a:r>
              <a:rPr lang="en-GB" sz="2800" b="0" dirty="0">
                <a:solidFill>
                  <a:srgbClr val="8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Description</a:t>
            </a:r>
            <a:endParaRPr lang="en-GB" b="0" dirty="0">
              <a:solidFill>
                <a:srgbClr val="0066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31775" indent="-231775">
              <a:spcAft>
                <a:spcPts val="600"/>
              </a:spcAft>
              <a:buFontTx/>
              <a:buChar char="•"/>
              <a:defRPr/>
            </a:pPr>
            <a:r>
              <a:rPr lang="en-GB" b="0" dirty="0">
                <a:solidFill>
                  <a:srgbClr val="006600"/>
                </a:solidFill>
                <a:latin typeface="Arial" panose="020B0604020202020204" pitchFamily="34" charset="0"/>
                <a:cs typeface="Arial" panose="020B0604020202020204" pitchFamily="34" charset="0"/>
              </a:rPr>
              <a:t>adults are hard, stout-bodied &amp; cylindrical (4.0-7.0 mm)</a:t>
            </a:r>
          </a:p>
          <a:p>
            <a:pPr marL="231775" indent="-231775">
              <a:spcAft>
                <a:spcPts val="600"/>
              </a:spcAft>
              <a:buFontTx/>
              <a:buChar char="•"/>
              <a:defRPr/>
            </a:pPr>
            <a:r>
              <a:rPr lang="en-GB" b="0" dirty="0">
                <a:solidFill>
                  <a:srgbClr val="003300"/>
                </a:solidFill>
                <a:latin typeface="Arial" panose="020B0604020202020204" pitchFamily="34" charset="0"/>
                <a:cs typeface="Arial" panose="020B0604020202020204" pitchFamily="34" charset="0"/>
              </a:rPr>
              <a:t>black-brown or black with reddish elytra</a:t>
            </a:r>
          </a:p>
          <a:p>
            <a:pPr marL="231775" indent="-231775">
              <a:spcAft>
                <a:spcPts val="600"/>
              </a:spcAft>
              <a:buFontTx/>
              <a:buChar char="•"/>
              <a:defRPr/>
            </a:pPr>
            <a:r>
              <a:rPr lang="en-GB" b="0" dirty="0">
                <a:solidFill>
                  <a:srgbClr val="006600"/>
                </a:solidFill>
                <a:latin typeface="Arial" panose="020B0604020202020204" pitchFamily="34" charset="0"/>
                <a:cs typeface="Arial" panose="020B0604020202020204" pitchFamily="34" charset="0"/>
              </a:rPr>
              <a:t>2 anal shields on larvae (</a:t>
            </a:r>
            <a:r>
              <a:rPr lang="en-GB" sz="2200" b="0" dirty="0">
                <a:solidFill>
                  <a:srgbClr val="006600"/>
                </a:solidFill>
                <a:latin typeface="Arial" panose="020B0604020202020204" pitchFamily="34" charset="0"/>
                <a:cs typeface="Arial" panose="020B0604020202020204" pitchFamily="34" charset="0"/>
              </a:rPr>
              <a:t>only present on one other </a:t>
            </a:r>
            <a:r>
              <a:rPr lang="en-GB" sz="2200" b="0" i="1" dirty="0" err="1">
                <a:solidFill>
                  <a:srgbClr val="006600"/>
                </a:solidFill>
                <a:latin typeface="Arial" panose="020B0604020202020204" pitchFamily="34" charset="0"/>
                <a:cs typeface="Arial" panose="020B0604020202020204" pitchFamily="34" charset="0"/>
              </a:rPr>
              <a:t>Dendroctonus</a:t>
            </a:r>
            <a:r>
              <a:rPr lang="en-GB" sz="2200" b="0" dirty="0">
                <a:solidFill>
                  <a:srgbClr val="006600"/>
                </a:solidFill>
                <a:latin typeface="Arial" panose="020B0604020202020204" pitchFamily="34" charset="0"/>
                <a:cs typeface="Arial" panose="020B0604020202020204" pitchFamily="34" charset="0"/>
              </a:rPr>
              <a:t>, the </a:t>
            </a:r>
            <a:r>
              <a:rPr lang="en-GB" sz="2200" b="0" dirty="0" err="1">
                <a:solidFill>
                  <a:srgbClr val="006600"/>
                </a:solidFill>
                <a:latin typeface="Arial" panose="020B0604020202020204" pitchFamily="34" charset="0"/>
                <a:cs typeface="Arial" panose="020B0604020202020204" pitchFamily="34" charset="0"/>
              </a:rPr>
              <a:t>lodgepole</a:t>
            </a:r>
            <a:r>
              <a:rPr lang="en-GB" sz="2200" b="0" dirty="0">
                <a:solidFill>
                  <a:srgbClr val="006600"/>
                </a:solidFill>
                <a:latin typeface="Arial" panose="020B0604020202020204" pitchFamily="34" charset="0"/>
                <a:cs typeface="Arial" panose="020B0604020202020204" pitchFamily="34" charset="0"/>
              </a:rPr>
              <a:t> pine beetle</a:t>
            </a:r>
            <a:r>
              <a:rPr lang="en-GB" b="0" dirty="0">
                <a:solidFill>
                  <a:srgbClr val="006600"/>
                </a:solidFill>
                <a:latin typeface="Arial" panose="020B0604020202020204" pitchFamily="34" charset="0"/>
                <a:cs typeface="Arial" panose="020B0604020202020204" pitchFamily="34" charset="0"/>
              </a:rPr>
              <a:t>) </a:t>
            </a:r>
          </a:p>
        </p:txBody>
      </p:sp>
      <p:sp>
        <p:nvSpPr>
          <p:cNvPr id="40965" name="Rectangle 5"/>
          <p:cNvSpPr>
            <a:spLocks noChangeArrowheads="1"/>
          </p:cNvSpPr>
          <p:nvPr/>
        </p:nvSpPr>
        <p:spPr bwMode="auto">
          <a:xfrm>
            <a:off x="3505200" y="3429000"/>
            <a:ext cx="5638800" cy="3262313"/>
          </a:xfrm>
          <a:prstGeom prst="rect">
            <a:avLst/>
          </a:prstGeom>
          <a:noFill/>
          <a:ln w="9525">
            <a:noFill/>
            <a:miter lim="800000"/>
            <a:headEnd/>
            <a:tailEnd/>
          </a:ln>
          <a:effectLst/>
        </p:spPr>
        <p:txBody>
          <a:bodyPr>
            <a:spAutoFit/>
          </a:bodyPr>
          <a:lstStyle/>
          <a:p>
            <a:pPr marL="231775" indent="-231775">
              <a:defRPr/>
            </a:pPr>
            <a:r>
              <a:rPr lang="en-GB" sz="2800" b="0" dirty="0">
                <a:solidFill>
                  <a:srgbClr val="8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Life Cycle</a:t>
            </a:r>
            <a:endParaRPr lang="en-GB" b="0" dirty="0">
              <a:solidFill>
                <a:srgbClr val="0066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31775" indent="-231775">
              <a:spcAft>
                <a:spcPts val="600"/>
              </a:spcAft>
              <a:buFontTx/>
              <a:buChar char="•"/>
              <a:defRPr/>
            </a:pPr>
            <a:r>
              <a:rPr lang="en-GB" b="0" dirty="0">
                <a:solidFill>
                  <a:srgbClr val="006600"/>
                </a:solidFill>
                <a:latin typeface="Arial" panose="020B0604020202020204" pitchFamily="34" charset="0"/>
                <a:cs typeface="Arial" panose="020B0604020202020204" pitchFamily="34" charset="0"/>
              </a:rPr>
              <a:t>the spruce beetle usually has a two year life cycle</a:t>
            </a:r>
          </a:p>
          <a:p>
            <a:pPr marL="231775" indent="-231775">
              <a:spcAft>
                <a:spcPts val="600"/>
              </a:spcAft>
              <a:buFontTx/>
              <a:buChar char="•"/>
              <a:defRPr/>
            </a:pPr>
            <a:r>
              <a:rPr lang="en-GB" b="0" dirty="0">
                <a:solidFill>
                  <a:srgbClr val="003300"/>
                </a:solidFill>
                <a:latin typeface="Arial" panose="020B0604020202020204" pitchFamily="34" charset="0"/>
                <a:cs typeface="Arial" panose="020B0604020202020204" pitchFamily="34" charset="0"/>
              </a:rPr>
              <a:t>cycle varies from 1-3 years depending on geographic location, elevation and climatic conditions</a:t>
            </a:r>
          </a:p>
          <a:p>
            <a:pPr marL="231775" indent="-231775">
              <a:spcAft>
                <a:spcPts val="600"/>
              </a:spcAft>
              <a:defRPr/>
            </a:pPr>
            <a:r>
              <a:rPr lang="en-GB" b="0" dirty="0">
                <a:solidFill>
                  <a:srgbClr val="990033"/>
                </a:solidFill>
                <a:latin typeface="Arial" panose="020B0604020202020204" pitchFamily="34" charset="0"/>
                <a:cs typeface="Arial" panose="020B0604020202020204" pitchFamily="34" charset="0"/>
              </a:rPr>
              <a:t>NB.</a:t>
            </a:r>
            <a:r>
              <a:rPr lang="en-GB" b="0" dirty="0">
                <a:solidFill>
                  <a:srgbClr val="006600"/>
                </a:solidFill>
                <a:latin typeface="Arial" panose="020B0604020202020204" pitchFamily="34" charset="0"/>
                <a:cs typeface="Arial" panose="020B0604020202020204" pitchFamily="34" charset="0"/>
              </a:rPr>
              <a:t> SB developing in downed hosts will often switch to </a:t>
            </a:r>
            <a:r>
              <a:rPr lang="en-GB" b="0" dirty="0" err="1">
                <a:solidFill>
                  <a:srgbClr val="006600"/>
                </a:solidFill>
                <a:latin typeface="Arial" panose="020B0604020202020204" pitchFamily="34" charset="0"/>
                <a:cs typeface="Arial" panose="020B0604020202020204" pitchFamily="34" charset="0"/>
              </a:rPr>
              <a:t>univoltine</a:t>
            </a:r>
            <a:endParaRPr lang="en-GB" b="0" dirty="0">
              <a:solidFill>
                <a:srgbClr val="006600"/>
              </a:solidFill>
              <a:latin typeface="Arial" panose="020B0604020202020204" pitchFamily="34" charset="0"/>
              <a:cs typeface="Arial" panose="020B0604020202020204" pitchFamily="34" charset="0"/>
            </a:endParaRPr>
          </a:p>
        </p:txBody>
      </p:sp>
      <p:pic>
        <p:nvPicPr>
          <p:cNvPr id="7" name="Picture 6" descr="SBB larvae anal sclerites.jpg"/>
          <p:cNvPicPr>
            <a:picLocks noChangeAspect="1"/>
          </p:cNvPicPr>
          <p:nvPr/>
        </p:nvPicPr>
        <p:blipFill>
          <a:blip r:embed="rId3" cstate="screen"/>
          <a:stretch>
            <a:fillRect/>
          </a:stretch>
        </p:blipFill>
        <p:spPr>
          <a:xfrm>
            <a:off x="0" y="3927974"/>
            <a:ext cx="3635896" cy="2930026"/>
          </a:xfrm>
          <a:prstGeom prst="rect">
            <a:avLst/>
          </a:prstGeom>
          <a:ln>
            <a:noFill/>
          </a:ln>
          <a:effectLst>
            <a:softEdge rad="112500"/>
          </a:effectLst>
        </p:spPr>
      </p:pic>
      <p:cxnSp>
        <p:nvCxnSpPr>
          <p:cNvPr id="3" name="Straight Arrow Connector 2"/>
          <p:cNvCxnSpPr/>
          <p:nvPr/>
        </p:nvCxnSpPr>
        <p:spPr bwMode="auto">
          <a:xfrm flipV="1">
            <a:off x="1259632" y="5877272"/>
            <a:ext cx="432048" cy="432048"/>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cxnSp>
        <p:nvCxnSpPr>
          <p:cNvPr id="9" name="Straight Arrow Connector 8"/>
          <p:cNvCxnSpPr/>
          <p:nvPr/>
        </p:nvCxnSpPr>
        <p:spPr bwMode="auto">
          <a:xfrm flipV="1">
            <a:off x="1475656" y="6009213"/>
            <a:ext cx="432048" cy="432048"/>
          </a:xfrm>
          <a:prstGeom prst="straightConnector1">
            <a:avLst/>
          </a:prstGeom>
          <a:solidFill>
            <a:schemeClr val="accent1"/>
          </a:solidFill>
          <a:ln w="38100" cap="flat" cmpd="sng" algn="ctr">
            <a:solidFill>
              <a:srgbClr val="FF0000"/>
            </a:solidFill>
            <a:prstDash val="solid"/>
            <a:round/>
            <a:headEnd type="none" w="med" len="med"/>
            <a:tailEnd type="arrow"/>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p:cNvGrpSpPr>
          <p:nvPr/>
        </p:nvGrpSpPr>
        <p:grpSpPr>
          <a:xfrm>
            <a:off x="437592" y="49420"/>
            <a:ext cx="8706408" cy="6050422"/>
            <a:chOff x="43728" y="-1342175"/>
            <a:chExt cx="8320244" cy="7285775"/>
          </a:xfrm>
        </p:grpSpPr>
        <p:pic>
          <p:nvPicPr>
            <p:cNvPr id="4" name="Picture 3" descr="MPB course 2009 handout part 2f MPB and Ips"/>
            <p:cNvPicPr>
              <a:picLocks noGrp="1" noChangeAspect="1" noChangeArrowheads="1"/>
            </p:cNvPicPr>
            <p:nvPr/>
          </p:nvPicPr>
          <p:blipFill>
            <a:blip r:embed="rId2" cstate="print"/>
            <a:srcRect/>
            <a:stretch>
              <a:fillRect/>
            </a:stretch>
          </p:blipFill>
          <p:spPr bwMode="auto">
            <a:xfrm>
              <a:off x="2031999" y="-914399"/>
              <a:ext cx="4508500" cy="6857999"/>
            </a:xfrm>
            <a:prstGeom prst="rect">
              <a:avLst/>
            </a:prstGeom>
            <a:noFill/>
            <a:ln w="9525">
              <a:noFill/>
              <a:miter lim="800000"/>
              <a:headEnd/>
              <a:tailEnd/>
            </a:ln>
            <a:effectLst/>
          </p:spPr>
        </p:pic>
        <p:sp>
          <p:nvSpPr>
            <p:cNvPr id="5" name="Right Arrow 4"/>
            <p:cNvSpPr/>
            <p:nvPr/>
          </p:nvSpPr>
          <p:spPr>
            <a:xfrm rot="10800000" flipV="1">
              <a:off x="5341745" y="2982793"/>
              <a:ext cx="2499110" cy="114299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Aft>
                  <a:spcPts val="0"/>
                </a:spcAft>
              </a:pPr>
              <a:r>
                <a:rPr lang="en-CA" sz="1400" b="0" kern="1200" dirty="0">
                  <a:solidFill>
                    <a:srgbClr val="000000"/>
                  </a:solidFill>
                  <a:effectLst/>
                  <a:latin typeface="Arial" panose="020B0604020202020204" pitchFamily="34" charset="0"/>
                  <a:ea typeface="Times New Roman"/>
                  <a:cs typeface="Arial" panose="020B0604020202020204" pitchFamily="34" charset="0"/>
                </a:rPr>
                <a:t>Concave with spines</a:t>
              </a:r>
              <a:endParaRPr lang="en-CA" sz="1400" b="0" dirty="0">
                <a:solidFill>
                  <a:srgbClr val="000000"/>
                </a:solidFill>
                <a:effectLst/>
                <a:latin typeface="Arial" panose="020B0604020202020204" pitchFamily="34" charset="0"/>
                <a:ea typeface="Times New Roman"/>
                <a:cs typeface="Arial" panose="020B0604020202020204" pitchFamily="34" charset="0"/>
              </a:endParaRPr>
            </a:p>
          </p:txBody>
        </p:sp>
        <p:sp>
          <p:nvSpPr>
            <p:cNvPr id="6" name="Right Arrow 5"/>
            <p:cNvSpPr/>
            <p:nvPr/>
          </p:nvSpPr>
          <p:spPr>
            <a:xfrm rot="10800000" flipV="1">
              <a:off x="5341742" y="4635063"/>
              <a:ext cx="2499113" cy="1127234"/>
            </a:xfrm>
            <a:prstGeom prst="rightArrow">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Aft>
                  <a:spcPts val="0"/>
                </a:spcAft>
              </a:pPr>
              <a:r>
                <a:rPr lang="en-CA" sz="1400" b="0" kern="1200" dirty="0">
                  <a:solidFill>
                    <a:srgbClr val="000000"/>
                  </a:solidFill>
                  <a:effectLst/>
                  <a:latin typeface="Arial" panose="020B0604020202020204" pitchFamily="34" charset="0"/>
                  <a:ea typeface="Times New Roman"/>
                  <a:cs typeface="Arial" panose="020B0604020202020204" pitchFamily="34" charset="0"/>
                </a:rPr>
                <a:t>Convex and smooth</a:t>
              </a:r>
              <a:endParaRPr lang="en-CA" sz="1400" b="0" dirty="0">
                <a:solidFill>
                  <a:srgbClr val="000000"/>
                </a:solidFill>
                <a:effectLst/>
                <a:latin typeface="Arial" panose="020B0604020202020204" pitchFamily="34" charset="0"/>
                <a:ea typeface="Times New Roman"/>
                <a:cs typeface="Arial" panose="020B0604020202020204" pitchFamily="34" charset="0"/>
              </a:endParaRPr>
            </a:p>
          </p:txBody>
        </p:sp>
        <p:sp>
          <p:nvSpPr>
            <p:cNvPr id="7" name="Right Arrow 6"/>
            <p:cNvSpPr/>
            <p:nvPr/>
          </p:nvSpPr>
          <p:spPr>
            <a:xfrm>
              <a:off x="43728" y="299546"/>
              <a:ext cx="2084833" cy="108956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Aft>
                  <a:spcPts val="0"/>
                </a:spcAft>
              </a:pPr>
              <a:r>
                <a:rPr lang="en-CA" sz="1400" b="0" kern="1200" dirty="0">
                  <a:solidFill>
                    <a:srgbClr val="000000"/>
                  </a:solidFill>
                  <a:effectLst/>
                  <a:latin typeface="Arial" panose="020B0604020202020204" pitchFamily="34" charset="0"/>
                  <a:ea typeface="Times New Roman"/>
                  <a:cs typeface="Arial" panose="020B0604020202020204" pitchFamily="34" charset="0"/>
                </a:rPr>
                <a:t>Single eggs, individual larval feeding</a:t>
              </a:r>
              <a:endParaRPr lang="en-CA" sz="1400" b="0" dirty="0">
                <a:solidFill>
                  <a:srgbClr val="000000"/>
                </a:solidFill>
                <a:effectLst/>
                <a:latin typeface="Arial" panose="020B0604020202020204" pitchFamily="34" charset="0"/>
                <a:ea typeface="Times New Roman"/>
                <a:cs typeface="Arial" panose="020B0604020202020204" pitchFamily="34" charset="0"/>
              </a:endParaRPr>
            </a:p>
          </p:txBody>
        </p:sp>
        <p:sp>
          <p:nvSpPr>
            <p:cNvPr id="8" name="Right Arrow 7"/>
            <p:cNvSpPr/>
            <p:nvPr/>
          </p:nvSpPr>
          <p:spPr>
            <a:xfrm flipH="1">
              <a:off x="6334440" y="325968"/>
              <a:ext cx="2029532" cy="1377604"/>
            </a:xfrm>
            <a:prstGeom prst="rightArrow">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Aft>
                  <a:spcPts val="0"/>
                </a:spcAft>
              </a:pPr>
              <a:r>
                <a:rPr lang="en-CA" sz="1400" b="0" kern="1200" dirty="0">
                  <a:solidFill>
                    <a:srgbClr val="000000"/>
                  </a:solidFill>
                  <a:effectLst/>
                  <a:latin typeface="Arial" panose="020B0604020202020204" pitchFamily="34" charset="0"/>
                  <a:ea typeface="Times New Roman"/>
                  <a:cs typeface="Arial" panose="020B0604020202020204" pitchFamily="34" charset="0"/>
                </a:rPr>
                <a:t>Group larval feeding</a:t>
              </a:r>
              <a:endParaRPr lang="en-CA" sz="1400" b="0" dirty="0">
                <a:solidFill>
                  <a:srgbClr val="000000"/>
                </a:solidFill>
                <a:effectLst/>
                <a:latin typeface="Arial" panose="020B0604020202020204" pitchFamily="34" charset="0"/>
                <a:ea typeface="Times New Roman"/>
                <a:cs typeface="Arial" panose="020B0604020202020204" pitchFamily="34" charset="0"/>
              </a:endParaRPr>
            </a:p>
          </p:txBody>
        </p:sp>
        <p:sp>
          <p:nvSpPr>
            <p:cNvPr id="10" name="TextBox 15"/>
            <p:cNvSpPr txBox="1"/>
            <p:nvPr/>
          </p:nvSpPr>
          <p:spPr>
            <a:xfrm>
              <a:off x="4631629" y="-1325996"/>
              <a:ext cx="1891709" cy="556474"/>
            </a:xfrm>
            <a:prstGeom prst="rect">
              <a:avLst/>
            </a:prstGeom>
            <a:noFill/>
          </p:spPr>
          <p:txBody>
            <a:bodyPr wrap="square" rtlCol="0">
              <a:noAutofit/>
            </a:bodyPr>
            <a:lstStyle/>
            <a:p>
              <a:pPr fontAlgn="base">
                <a:spcAft>
                  <a:spcPts val="0"/>
                </a:spcAft>
              </a:pPr>
              <a:r>
                <a:rPr lang="en-CA" sz="2000" kern="1200" dirty="0">
                  <a:solidFill>
                    <a:srgbClr val="000000"/>
                  </a:solidFill>
                  <a:effectLst/>
                  <a:latin typeface="Arial"/>
                  <a:ea typeface="Times New Roman"/>
                </a:rPr>
                <a:t>Spruce beetle</a:t>
              </a:r>
              <a:endParaRPr lang="en-CA" sz="1200" dirty="0">
                <a:solidFill>
                  <a:srgbClr val="000000"/>
                </a:solidFill>
                <a:effectLst/>
                <a:latin typeface="Times New Roman"/>
                <a:ea typeface="Times New Roman"/>
              </a:endParaRPr>
            </a:p>
          </p:txBody>
        </p:sp>
        <p:sp>
          <p:nvSpPr>
            <p:cNvPr id="11" name="TextBox 17"/>
            <p:cNvSpPr txBox="1"/>
            <p:nvPr/>
          </p:nvSpPr>
          <p:spPr>
            <a:xfrm>
              <a:off x="2752165" y="-1342175"/>
              <a:ext cx="639348" cy="383540"/>
            </a:xfrm>
            <a:prstGeom prst="rect">
              <a:avLst/>
            </a:prstGeom>
            <a:noFill/>
          </p:spPr>
          <p:txBody>
            <a:bodyPr wrap="square" rtlCol="0">
              <a:noAutofit/>
            </a:bodyPr>
            <a:lstStyle/>
            <a:p>
              <a:pPr fontAlgn="base">
                <a:spcAft>
                  <a:spcPts val="0"/>
                </a:spcAft>
              </a:pPr>
              <a:r>
                <a:rPr lang="en-CA" sz="2000" i="1" kern="1200" dirty="0" err="1">
                  <a:solidFill>
                    <a:srgbClr val="000000"/>
                  </a:solidFill>
                  <a:effectLst/>
                  <a:latin typeface="Arial"/>
                  <a:ea typeface="Times New Roman"/>
                </a:rPr>
                <a:t>Ips</a:t>
              </a:r>
              <a:endParaRPr lang="en-CA" sz="1200" dirty="0">
                <a:solidFill>
                  <a:srgbClr val="000000"/>
                </a:solidFill>
                <a:effectLst/>
                <a:latin typeface="Times New Roman"/>
                <a:ea typeface="Times New Roman"/>
              </a:endParaRPr>
            </a:p>
          </p:txBody>
        </p:sp>
      </p:grpSp>
      <p:sp>
        <p:nvSpPr>
          <p:cNvPr id="12" name="TextBox 15"/>
          <p:cNvSpPr txBox="1"/>
          <p:nvPr/>
        </p:nvSpPr>
        <p:spPr>
          <a:xfrm>
            <a:off x="538636" y="5157192"/>
            <a:ext cx="1979508" cy="462120"/>
          </a:xfrm>
          <a:prstGeom prst="rect">
            <a:avLst/>
          </a:prstGeom>
          <a:noFill/>
        </p:spPr>
        <p:txBody>
          <a:bodyPr wrap="square" rtlCol="0">
            <a:noAutofit/>
          </a:bodyPr>
          <a:lstStyle/>
          <a:p>
            <a:pPr fontAlgn="base">
              <a:spcAft>
                <a:spcPts val="0"/>
              </a:spcAft>
            </a:pPr>
            <a:r>
              <a:rPr lang="en-CA" sz="2000" kern="1200" dirty="0">
                <a:solidFill>
                  <a:srgbClr val="000000"/>
                </a:solidFill>
                <a:effectLst/>
                <a:latin typeface="Arial"/>
                <a:ea typeface="Times New Roman"/>
              </a:rPr>
              <a:t>Spruce beetle</a:t>
            </a:r>
            <a:endParaRPr lang="en-CA" sz="1200" dirty="0">
              <a:solidFill>
                <a:srgbClr val="000000"/>
              </a:solidFill>
              <a:effectLst/>
              <a:latin typeface="Times New Roman"/>
              <a:ea typeface="Times New Roman"/>
            </a:endParaRPr>
          </a:p>
        </p:txBody>
      </p:sp>
      <p:sp>
        <p:nvSpPr>
          <p:cNvPr id="13" name="TextBox 17"/>
          <p:cNvSpPr txBox="1"/>
          <p:nvPr/>
        </p:nvSpPr>
        <p:spPr>
          <a:xfrm>
            <a:off x="1849107" y="3546013"/>
            <a:ext cx="637464" cy="318508"/>
          </a:xfrm>
          <a:prstGeom prst="rect">
            <a:avLst/>
          </a:prstGeom>
          <a:noFill/>
        </p:spPr>
        <p:txBody>
          <a:bodyPr wrap="square" rtlCol="0">
            <a:noAutofit/>
          </a:bodyPr>
          <a:lstStyle/>
          <a:p>
            <a:pPr fontAlgn="base">
              <a:spcAft>
                <a:spcPts val="0"/>
              </a:spcAft>
            </a:pPr>
            <a:r>
              <a:rPr lang="en-CA" sz="2000" i="1" kern="1200" dirty="0" err="1">
                <a:solidFill>
                  <a:srgbClr val="000000"/>
                </a:solidFill>
                <a:effectLst/>
                <a:latin typeface="Arial"/>
                <a:ea typeface="Times New Roman"/>
              </a:rPr>
              <a:t>Ips</a:t>
            </a:r>
            <a:endParaRPr lang="en-CA" sz="1200" dirty="0">
              <a:solidFill>
                <a:srgbClr val="000000"/>
              </a:solidFill>
              <a:effectLst/>
              <a:latin typeface="Times New Roman"/>
              <a:ea typeface="Times New Roman"/>
            </a:endParaRPr>
          </a:p>
        </p:txBody>
      </p:sp>
    </p:spTree>
    <p:extLst>
      <p:ext uri="{BB962C8B-B14F-4D97-AF65-F5344CB8AC3E}">
        <p14:creationId xmlns:p14="http://schemas.microsoft.com/office/powerpoint/2010/main" val="1667468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descr="MPB course 2009 handout part 2d bark beetle insect associate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261"/>
          <a:stretch/>
        </p:blipFill>
        <p:spPr bwMode="auto">
          <a:xfrm>
            <a:off x="35496" y="0"/>
            <a:ext cx="3686871" cy="681494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8446" t="12427" r="5923"/>
          <a:stretch/>
        </p:blipFill>
        <p:spPr>
          <a:xfrm>
            <a:off x="6666160" y="4916842"/>
            <a:ext cx="2374277" cy="1821086"/>
          </a:xfrm>
          <a:prstGeom prst="rect">
            <a:avLst/>
          </a:prstGeom>
          <a:ln>
            <a:solidFill>
              <a:schemeClr val="tx1"/>
            </a:solidFill>
          </a:ln>
          <a:effectLst>
            <a:outerShdw blurRad="38100" dist="76200" dir="2700000" algn="tl" rotWithShape="0">
              <a:prstClr val="black">
                <a:alpha val="65000"/>
              </a:prstClr>
            </a:outerShdw>
          </a:effectLst>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48264" y="116632"/>
            <a:ext cx="1800686" cy="1249256"/>
          </a:xfrm>
          <a:prstGeom prst="rect">
            <a:avLst/>
          </a:prstGeom>
        </p:spPr>
      </p:pic>
      <p:pic>
        <p:nvPicPr>
          <p:cNvPr id="5" name="Picture 4"/>
          <p:cNvPicPr>
            <a:picLocks noChangeAspect="1"/>
          </p:cNvPicPr>
          <p:nvPr/>
        </p:nvPicPr>
        <p:blipFill>
          <a:blip r:embed="rId5">
            <a:extLst>
              <a:ext uri="{BEBA8EAE-BF5A-486C-A8C5-ECC9F3942E4B}">
                <a14:imgProps xmlns:a14="http://schemas.microsoft.com/office/drawing/2010/main">
                  <a14:imgLayer r:embed="rId6">
                    <a14:imgEffect>
                      <a14:backgroundRemoval t="10101" b="89899" l="2000" r="96889"/>
                    </a14:imgEffect>
                  </a14:imgLayer>
                </a14:imgProps>
              </a:ext>
              <a:ext uri="{28A0092B-C50C-407E-A947-70E740481C1C}">
                <a14:useLocalDpi xmlns:a14="http://schemas.microsoft.com/office/drawing/2010/main" val="0"/>
              </a:ext>
            </a:extLst>
          </a:blip>
          <a:stretch>
            <a:fillRect/>
          </a:stretch>
        </p:blipFill>
        <p:spPr>
          <a:xfrm rot="10800000">
            <a:off x="4355976" y="1268761"/>
            <a:ext cx="1972526" cy="1301867"/>
          </a:xfrm>
          <a:prstGeom prst="rect">
            <a:avLst/>
          </a:prstGeom>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44008" y="116632"/>
            <a:ext cx="1783364" cy="1177020"/>
          </a:xfrm>
          <a:prstGeom prst="rect">
            <a:avLst/>
          </a:prstGeom>
        </p:spPr>
      </p:pic>
      <p:pic>
        <p:nvPicPr>
          <p:cNvPr id="8" name="Picture 7"/>
          <p:cNvPicPr>
            <a:picLocks noChangeAspect="1"/>
          </p:cNvPicPr>
          <p:nvPr/>
        </p:nvPicPr>
        <p:blipFill>
          <a:blip r:embed="rId8" cstate="print">
            <a:extLst>
              <a:ext uri="{BEBA8EAE-BF5A-486C-A8C5-ECC9F3942E4B}">
                <a14:imgProps xmlns:a14="http://schemas.microsoft.com/office/drawing/2010/main">
                  <a14:imgLayer r:embed="rId9">
                    <a14:imgEffect>
                      <a14:backgroundRemoval t="2344" b="97396" l="65" r="99094"/>
                    </a14:imgEffect>
                  </a14:imgLayer>
                </a14:imgProps>
              </a:ext>
              <a:ext uri="{28A0092B-C50C-407E-A947-70E740481C1C}">
                <a14:useLocalDpi xmlns:a14="http://schemas.microsoft.com/office/drawing/2010/main" val="0"/>
              </a:ext>
            </a:extLst>
          </a:blip>
          <a:stretch>
            <a:fillRect/>
          </a:stretch>
        </p:blipFill>
        <p:spPr>
          <a:xfrm>
            <a:off x="6804248" y="1272227"/>
            <a:ext cx="2339752" cy="1163061"/>
          </a:xfrm>
          <a:prstGeom prst="rect">
            <a:avLst/>
          </a:prstGeom>
        </p:spPr>
      </p:pic>
      <p:pic>
        <p:nvPicPr>
          <p:cNvPr id="9" name="Picture 8"/>
          <p:cNvPicPr>
            <a:picLocks noChangeAspect="1"/>
          </p:cNvPicPr>
          <p:nvPr/>
        </p:nvPicPr>
        <p:blipFill>
          <a:blip r:embed="rId10" cstate="print">
            <a:extLst>
              <a:ext uri="{BEBA8EAE-BF5A-486C-A8C5-ECC9F3942E4B}">
                <a14:imgProps xmlns:a14="http://schemas.microsoft.com/office/drawing/2010/main">
                  <a14:imgLayer r:embed="rId11">
                    <a14:imgEffect>
                      <a14:backgroundRemoval t="2474" b="96224" l="1985" r="97259"/>
                    </a14:imgEffect>
                  </a14:imgLayer>
                </a14:imgProps>
              </a:ext>
              <a:ext uri="{28A0092B-C50C-407E-A947-70E740481C1C}">
                <a14:useLocalDpi xmlns:a14="http://schemas.microsoft.com/office/drawing/2010/main" val="0"/>
              </a:ext>
            </a:extLst>
          </a:blip>
          <a:stretch>
            <a:fillRect/>
          </a:stretch>
        </p:blipFill>
        <p:spPr>
          <a:xfrm>
            <a:off x="7343314" y="2420888"/>
            <a:ext cx="1642971" cy="1192629"/>
          </a:xfrm>
          <a:prstGeom prst="rect">
            <a:avLst/>
          </a:prstGeom>
        </p:spPr>
      </p:pic>
      <p:pic>
        <p:nvPicPr>
          <p:cNvPr id="10" name="Picture 9"/>
          <p:cNvPicPr>
            <a:picLocks noChangeAspect="1"/>
          </p:cNvPicPr>
          <p:nvPr/>
        </p:nvPicPr>
        <p:blipFill>
          <a:blip r:embed="rId12" cstate="print">
            <a:extLst>
              <a:ext uri="{BEBA8EAE-BF5A-486C-A8C5-ECC9F3942E4B}">
                <a14:imgProps xmlns:a14="http://schemas.microsoft.com/office/drawing/2010/main">
                  <a14:imgLayer r:embed="rId13">
                    <a14:imgEffect>
                      <a14:backgroundRemoval t="3125" b="97135" l="2648" r="98323"/>
                    </a14:imgEffect>
                  </a14:imgLayer>
                </a14:imgProps>
              </a:ext>
              <a:ext uri="{28A0092B-C50C-407E-A947-70E740481C1C}">
                <a14:useLocalDpi xmlns:a14="http://schemas.microsoft.com/office/drawing/2010/main" val="0"/>
              </a:ext>
            </a:extLst>
          </a:blip>
          <a:stretch>
            <a:fillRect/>
          </a:stretch>
        </p:blipFill>
        <p:spPr>
          <a:xfrm>
            <a:off x="7155097" y="3560478"/>
            <a:ext cx="1912527" cy="1296400"/>
          </a:xfrm>
          <a:prstGeom prst="rect">
            <a:avLst/>
          </a:prstGeom>
        </p:spPr>
      </p:pic>
      <p:pic>
        <p:nvPicPr>
          <p:cNvPr id="12" name="Picture 6" descr="http://www.whatsthatbug.com/wp-content/uploads/2009/12/flathead_borer_mesquite_sergio.jpg">
            <a:hlinkClick r:id="rId14"/>
          </p:cNvPr>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5094" b="81698" l="4750" r="79250"/>
                    </a14:imgEffect>
                  </a14:imgLayer>
                </a14:imgProps>
              </a:ext>
              <a:ext uri="{28A0092B-C50C-407E-A947-70E740481C1C}">
                <a14:useLocalDpi xmlns:a14="http://schemas.microsoft.com/office/drawing/2010/main" val="0"/>
              </a:ext>
            </a:extLst>
          </a:blip>
          <a:srcRect/>
          <a:stretch>
            <a:fillRect/>
          </a:stretch>
        </p:blipFill>
        <p:spPr bwMode="auto">
          <a:xfrm>
            <a:off x="4644008" y="2316301"/>
            <a:ext cx="2160240" cy="1429709"/>
          </a:xfrm>
          <a:prstGeom prst="rect">
            <a:avLst/>
          </a:prstGeom>
          <a:noFill/>
          <a:extLst>
            <a:ext uri="{909E8E84-426E-40DD-AFC4-6F175D3DCCD1}">
              <a14:hiddenFill xmlns:a14="http://schemas.microsoft.com/office/drawing/2010/main">
                <a:solidFill>
                  <a:srgbClr val="FFFFFF"/>
                </a:solidFill>
              </a14:hiddenFill>
            </a:ext>
          </a:extLst>
        </p:spPr>
      </p:pic>
      <p:sp>
        <p:nvSpPr>
          <p:cNvPr id="14" name="Right Brace 13"/>
          <p:cNvSpPr/>
          <p:nvPr/>
        </p:nvSpPr>
        <p:spPr bwMode="auto">
          <a:xfrm>
            <a:off x="3707904" y="1374971"/>
            <a:ext cx="432048" cy="1656184"/>
          </a:xfrm>
          <a:prstGeom prst="rightBrace">
            <a:avLst>
              <a:gd name="adj1" fmla="val 28881"/>
              <a:gd name="adj2" fmla="val 50000"/>
            </a:avLst>
          </a:pr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1" i="0" u="none" strike="noStrike" cap="none" normalizeH="0" baseline="0" smtClean="0">
              <a:ln>
                <a:noFill/>
              </a:ln>
              <a:solidFill>
                <a:schemeClr val="tx1"/>
              </a:solidFill>
              <a:effectLst/>
              <a:latin typeface="Times New Roman" pitchFamily="18" charset="0"/>
            </a:endParaRPr>
          </a:p>
        </p:txBody>
      </p:sp>
      <p:pic>
        <p:nvPicPr>
          <p:cNvPr id="15" name="Picture 14" descr="MOF2004_068"/>
          <p:cNvPicPr/>
          <p:nvPr/>
        </p:nvPicPr>
        <p:blipFill rotWithShape="1">
          <a:blip r:embed="rId17" cstate="print"/>
          <a:srcRect l="20989" t="23659" r="21305" b="18954"/>
          <a:stretch/>
        </p:blipFill>
        <p:spPr bwMode="auto">
          <a:xfrm>
            <a:off x="4644008" y="3593006"/>
            <a:ext cx="2022152" cy="1110867"/>
          </a:xfrm>
          <a:prstGeom prst="rect">
            <a:avLst/>
          </a:prstGeom>
          <a:noFill/>
          <a:ln w="9525">
            <a:noFill/>
            <a:miter lim="800000"/>
            <a:headEnd/>
            <a:tailEnd/>
          </a:ln>
        </p:spPr>
      </p:pic>
      <p:sp>
        <p:nvSpPr>
          <p:cNvPr id="11" name="Right Brace 10"/>
          <p:cNvSpPr/>
          <p:nvPr/>
        </p:nvSpPr>
        <p:spPr bwMode="auto">
          <a:xfrm>
            <a:off x="3722367" y="3875781"/>
            <a:ext cx="432048" cy="1656184"/>
          </a:xfrm>
          <a:prstGeom prst="rightBrace">
            <a:avLst>
              <a:gd name="adj1" fmla="val 28881"/>
              <a:gd name="adj2" fmla="val 50000"/>
            </a:avLst>
          </a:pr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1"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1156867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10" name="Picture 10" descr="http://www.dartmouth.edu/~mpayres/objects/Tdub.Adult.KillingIpini.jpg"/>
          <p:cNvPicPr>
            <a:picLocks noChangeAspect="1" noChangeArrowheads="1"/>
          </p:cNvPicPr>
          <p:nvPr/>
        </p:nvPicPr>
        <p:blipFill>
          <a:blip r:embed="rId2" cstate="screen"/>
          <a:srcRect/>
          <a:stretch>
            <a:fillRect/>
          </a:stretch>
        </p:blipFill>
        <p:spPr bwMode="auto">
          <a:xfrm>
            <a:off x="228600" y="114300"/>
            <a:ext cx="2895600" cy="2171701"/>
          </a:xfrm>
          <a:prstGeom prst="rect">
            <a:avLst/>
          </a:prstGeom>
          <a:ln>
            <a:noFill/>
          </a:ln>
          <a:effectLst>
            <a:softEdge rad="112500"/>
          </a:effectLst>
        </p:spPr>
      </p:pic>
      <p:pic>
        <p:nvPicPr>
          <p:cNvPr id="26627" name="Picture 3" descr="Clerid_larva"/>
          <p:cNvPicPr>
            <a:picLocks noChangeAspect="1" noChangeArrowheads="1"/>
          </p:cNvPicPr>
          <p:nvPr/>
        </p:nvPicPr>
        <p:blipFill>
          <a:blip r:embed="rId3" cstate="screen"/>
          <a:srcRect/>
          <a:stretch>
            <a:fillRect/>
          </a:stretch>
        </p:blipFill>
        <p:spPr bwMode="auto">
          <a:xfrm>
            <a:off x="0" y="228599"/>
            <a:ext cx="3203848" cy="2115041"/>
          </a:xfrm>
          <a:prstGeom prst="rect">
            <a:avLst/>
          </a:prstGeom>
          <a:ln>
            <a:noFill/>
          </a:ln>
          <a:effectLst>
            <a:softEdge rad="112500"/>
          </a:effectLst>
        </p:spPr>
      </p:pic>
      <p:sp>
        <p:nvSpPr>
          <p:cNvPr id="22532" name="Rectangle 4"/>
          <p:cNvSpPr>
            <a:spLocks noChangeArrowheads="1"/>
          </p:cNvSpPr>
          <p:nvPr/>
        </p:nvSpPr>
        <p:spPr bwMode="auto">
          <a:xfrm>
            <a:off x="3276600" y="533400"/>
            <a:ext cx="1828800" cy="1446213"/>
          </a:xfrm>
          <a:prstGeom prst="rect">
            <a:avLst/>
          </a:prstGeom>
          <a:noFill/>
          <a:ln w="9525">
            <a:noFill/>
            <a:miter lim="800000"/>
            <a:headEnd/>
            <a:tailEnd/>
          </a:ln>
          <a:effectLst/>
        </p:spPr>
        <p:txBody>
          <a:bodyPr>
            <a:spAutoFit/>
          </a:bodyPr>
          <a:lstStyle/>
          <a:p>
            <a:pPr eaLnBrk="0" hangingPunct="0">
              <a:defRPr/>
            </a:pPr>
            <a:r>
              <a:rPr lang="en-GB" sz="2200" b="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Cleridae</a:t>
            </a:r>
            <a:r>
              <a:rPr lang="en-GB" sz="22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 </a:t>
            </a:r>
            <a:r>
              <a:rPr lang="en-GB" sz="2200" dirty="0">
                <a:solidFill>
                  <a:srgbClr val="663300"/>
                </a:solidFill>
                <a:latin typeface="Arial" panose="020B0604020202020204" pitchFamily="34" charset="0"/>
                <a:cs typeface="Arial" panose="020B0604020202020204" pitchFamily="34" charset="0"/>
              </a:rPr>
              <a:t>predaceous in larval &amp; adult form</a:t>
            </a:r>
          </a:p>
        </p:txBody>
      </p:sp>
      <p:sp>
        <p:nvSpPr>
          <p:cNvPr id="22534" name="Rectangle 6"/>
          <p:cNvSpPr>
            <a:spLocks noChangeArrowheads="1"/>
          </p:cNvSpPr>
          <p:nvPr/>
        </p:nvSpPr>
        <p:spPr bwMode="auto">
          <a:xfrm>
            <a:off x="3352800" y="5105400"/>
            <a:ext cx="5334000" cy="1446550"/>
          </a:xfrm>
          <a:prstGeom prst="rect">
            <a:avLst/>
          </a:prstGeom>
          <a:noFill/>
          <a:ln w="9525">
            <a:noFill/>
            <a:miter lim="800000"/>
            <a:headEnd/>
            <a:tailEnd/>
          </a:ln>
          <a:effectLst/>
        </p:spPr>
        <p:txBody>
          <a:bodyPr>
            <a:spAutoFit/>
          </a:bodyPr>
          <a:lstStyle/>
          <a:p>
            <a:pPr marL="1433513" indent="-1433513" eaLnBrk="0" hangingPunct="0">
              <a:defRPr/>
            </a:pPr>
            <a:r>
              <a:rPr lang="en-GB" sz="22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Woodpeckers - </a:t>
            </a:r>
            <a:r>
              <a:rPr lang="en-GB" sz="2200" dirty="0">
                <a:solidFill>
                  <a:srgbClr val="663300"/>
                </a:solidFill>
                <a:latin typeface="Arial" panose="020B0604020202020204" pitchFamily="34" charset="0"/>
                <a:cs typeface="Arial" panose="020B0604020202020204" pitchFamily="34" charset="0"/>
              </a:rPr>
              <a:t>feed on the larvae of bark beetles  e.g. spruce beetle &amp; mountain pine beetle</a:t>
            </a:r>
          </a:p>
        </p:txBody>
      </p:sp>
      <p:sp>
        <p:nvSpPr>
          <p:cNvPr id="22535" name="Rectangle 7"/>
          <p:cNvSpPr>
            <a:spLocks noChangeArrowheads="1"/>
          </p:cNvSpPr>
          <p:nvPr/>
        </p:nvSpPr>
        <p:spPr bwMode="auto">
          <a:xfrm>
            <a:off x="5257800" y="0"/>
            <a:ext cx="3886200" cy="1692275"/>
          </a:xfrm>
          <a:prstGeom prst="rect">
            <a:avLst/>
          </a:prstGeom>
          <a:solidFill>
            <a:srgbClr val="FFFFCC"/>
          </a:solidFill>
          <a:ln w="28575">
            <a:solidFill>
              <a:srgbClr val="663300"/>
            </a:solidFill>
            <a:miter lim="800000"/>
            <a:headEnd/>
            <a:tailEnd/>
          </a:ln>
          <a:effectLst/>
        </p:spPr>
        <p:txBody>
          <a:bodyPr>
            <a:spAutoFit/>
          </a:bodyPr>
          <a:lstStyle/>
          <a:p>
            <a:pPr algn="ctr" eaLnBrk="0" hangingPunct="0">
              <a:defRPr/>
            </a:pPr>
            <a:r>
              <a:rPr lang="en-GB" sz="2600" b="0" dirty="0">
                <a:solidFill>
                  <a:srgbClr val="663300"/>
                </a:solidFill>
                <a:effectLst>
                  <a:outerShdw blurRad="38100" dist="38100" dir="2700000" algn="tl">
                    <a:srgbClr val="000000"/>
                  </a:outerShdw>
                </a:effectLst>
                <a:latin typeface="Comic Sans MS" pitchFamily="66" charset="0"/>
              </a:rPr>
              <a:t>Various beetles, flies, wasps and birds are predatory or parasitic on life stages of </a:t>
            </a:r>
            <a:r>
              <a:rPr lang="en-GB" sz="2600" b="0" dirty="0" smtClean="0">
                <a:solidFill>
                  <a:srgbClr val="663300"/>
                </a:solidFill>
                <a:effectLst>
                  <a:outerShdw blurRad="38100" dist="38100" dir="2700000" algn="tl">
                    <a:srgbClr val="000000"/>
                  </a:outerShdw>
                </a:effectLst>
                <a:latin typeface="Comic Sans MS" pitchFamily="66" charset="0"/>
              </a:rPr>
              <a:t>SB.</a:t>
            </a:r>
            <a:endParaRPr lang="en-GB" sz="2600" b="0" dirty="0">
              <a:solidFill>
                <a:srgbClr val="663300"/>
              </a:solidFill>
              <a:effectLst>
                <a:outerShdw blurRad="38100" dist="38100" dir="2700000" algn="tl">
                  <a:srgbClr val="000000"/>
                </a:outerShdw>
              </a:effectLst>
              <a:latin typeface="Comic Sans MS" pitchFamily="66" charset="0"/>
            </a:endParaRPr>
          </a:p>
        </p:txBody>
      </p:sp>
      <p:pic>
        <p:nvPicPr>
          <p:cNvPr id="8" name="Picture 7"/>
          <p:cNvPicPr>
            <a:picLocks noChangeAspect="1" noChangeArrowheads="1"/>
          </p:cNvPicPr>
          <p:nvPr/>
        </p:nvPicPr>
        <p:blipFill>
          <a:blip r:embed="rId4" cstate="email"/>
          <a:srcRect/>
          <a:stretch>
            <a:fillRect/>
          </a:stretch>
        </p:blipFill>
        <p:spPr bwMode="auto">
          <a:xfrm>
            <a:off x="6898" y="4572001"/>
            <a:ext cx="3210135" cy="2285999"/>
          </a:xfrm>
          <a:prstGeom prst="rect">
            <a:avLst/>
          </a:prstGeom>
          <a:ln>
            <a:noFill/>
          </a:ln>
          <a:effectLst>
            <a:softEdge rad="112500"/>
          </a:effectLst>
        </p:spPr>
      </p:pic>
      <p:pic>
        <p:nvPicPr>
          <p:cNvPr id="9" name="Picture 2" descr="Red Flat Bark Beetle by BugMan50."/>
          <p:cNvPicPr>
            <a:picLocks noChangeAspect="1" noChangeArrowheads="1"/>
          </p:cNvPicPr>
          <p:nvPr/>
        </p:nvPicPr>
        <p:blipFill>
          <a:blip r:embed="rId5" cstate="screen"/>
          <a:srcRect/>
          <a:stretch>
            <a:fillRect/>
          </a:stretch>
        </p:blipFill>
        <p:spPr bwMode="auto">
          <a:xfrm>
            <a:off x="0" y="2360473"/>
            <a:ext cx="3203848" cy="2164761"/>
          </a:xfrm>
          <a:prstGeom prst="rect">
            <a:avLst/>
          </a:prstGeom>
          <a:ln>
            <a:noFill/>
          </a:ln>
          <a:effectLst>
            <a:softEdge rad="112500"/>
          </a:effectLst>
        </p:spPr>
      </p:pic>
      <p:sp>
        <p:nvSpPr>
          <p:cNvPr id="10" name="Rectangle 4"/>
          <p:cNvSpPr>
            <a:spLocks noChangeArrowheads="1"/>
          </p:cNvSpPr>
          <p:nvPr/>
        </p:nvSpPr>
        <p:spPr bwMode="auto">
          <a:xfrm>
            <a:off x="3276600" y="2971800"/>
            <a:ext cx="5334000" cy="769938"/>
          </a:xfrm>
          <a:prstGeom prst="rect">
            <a:avLst/>
          </a:prstGeom>
          <a:noFill/>
          <a:ln w="9525">
            <a:noFill/>
            <a:miter lim="800000"/>
            <a:headEnd/>
            <a:tailEnd/>
          </a:ln>
          <a:effectLst/>
        </p:spPr>
        <p:txBody>
          <a:bodyPr>
            <a:spAutoFit/>
          </a:bodyPr>
          <a:lstStyle/>
          <a:p>
            <a:pPr marL="1527175" indent="-1527175" eaLnBrk="0" fontAlgn="auto" hangingPunct="0">
              <a:spcBef>
                <a:spcPts val="0"/>
              </a:spcBef>
              <a:spcAft>
                <a:spcPts val="0"/>
              </a:spcAft>
              <a:defRPr/>
            </a:pPr>
            <a:r>
              <a:rPr lang="en-GB" sz="2200" b="0"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Cucujidae</a:t>
            </a:r>
            <a:r>
              <a:rPr lang="en-GB" sz="22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 </a:t>
            </a:r>
            <a:r>
              <a:rPr lang="en-GB" sz="2200" dirty="0">
                <a:solidFill>
                  <a:srgbClr val="663300"/>
                </a:solidFill>
                <a:latin typeface="Arial" panose="020B0604020202020204" pitchFamily="34" charset="0"/>
                <a:cs typeface="Arial" panose="020B0604020202020204" pitchFamily="34" charset="0"/>
              </a:rPr>
              <a:t>predaceous in adult form on bark beetles</a:t>
            </a:r>
          </a:p>
        </p:txBody>
      </p:sp>
    </p:spTree>
    <p:extLst>
      <p:ext uri="{BB962C8B-B14F-4D97-AF65-F5344CB8AC3E}">
        <p14:creationId xmlns:p14="http://schemas.microsoft.com/office/powerpoint/2010/main" val="33963630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627"/>
                                        </p:tgtEl>
                                        <p:attrNameLst>
                                          <p:attrName>style.visibility</p:attrName>
                                        </p:attrNameLst>
                                      </p:cBhvr>
                                      <p:to>
                                        <p:strVal val="visible"/>
                                      </p:to>
                                    </p:set>
                                    <p:animEffect transition="in" filter="fade">
                                      <p:cBhvr>
                                        <p:cTn id="7" dur="500"/>
                                        <p:tgtEl>
                                          <p:spTgt spid="266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22534"/>
                                        </p:tgtEl>
                                        <p:attrNameLst>
                                          <p:attrName>style.visibility</p:attrName>
                                        </p:attrNameLst>
                                      </p:cBhvr>
                                      <p:to>
                                        <p:strVal val="visible"/>
                                      </p:to>
                                    </p:set>
                                    <p:animEffect transition="in" filter="wipe(left)">
                                      <p:cBhvr>
                                        <p:cTn id="25" dur="500"/>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autoUpdateAnimBg="0"/>
      <p:bldP spid="10"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SB_eggs"/>
          <p:cNvPicPr>
            <a:picLocks noChangeAspect="1" noChangeArrowheads="1"/>
          </p:cNvPicPr>
          <p:nvPr/>
        </p:nvPicPr>
        <p:blipFill>
          <a:blip r:embed="rId2" cstate="screen"/>
          <a:srcRect/>
          <a:stretch>
            <a:fillRect/>
          </a:stretch>
        </p:blipFill>
        <p:spPr bwMode="auto">
          <a:xfrm>
            <a:off x="0" y="2309683"/>
            <a:ext cx="2819400" cy="2762391"/>
          </a:xfrm>
          <a:prstGeom prst="rect">
            <a:avLst/>
          </a:prstGeom>
          <a:ln>
            <a:noFill/>
          </a:ln>
          <a:effectLst>
            <a:softEdge rad="112500"/>
          </a:effectLst>
        </p:spPr>
      </p:pic>
      <p:sp>
        <p:nvSpPr>
          <p:cNvPr id="10243" name="Rectangle 3"/>
          <p:cNvSpPr>
            <a:spLocks noChangeArrowheads="1"/>
          </p:cNvSpPr>
          <p:nvPr/>
        </p:nvSpPr>
        <p:spPr bwMode="auto">
          <a:xfrm>
            <a:off x="152400" y="152400"/>
            <a:ext cx="8991600" cy="2144713"/>
          </a:xfrm>
          <a:prstGeom prst="rect">
            <a:avLst/>
          </a:prstGeom>
          <a:noFill/>
          <a:ln w="9525">
            <a:noFill/>
            <a:miter lim="800000"/>
            <a:headEnd/>
            <a:tailEnd/>
          </a:ln>
        </p:spPr>
        <p:txBody>
          <a:bodyPr>
            <a:spAutoFit/>
          </a:bodyPr>
          <a:lstStyle/>
          <a:p>
            <a:pPr marL="234950" indent="-234950">
              <a:spcAft>
                <a:spcPts val="800"/>
              </a:spcAft>
              <a:buFontTx/>
              <a:buChar char="•"/>
              <a:defRPr/>
            </a:pPr>
            <a:r>
              <a:rPr lang="en-GB" b="0" dirty="0">
                <a:solidFill>
                  <a:srgbClr val="006600"/>
                </a:solidFill>
                <a:latin typeface="Arial" panose="020B0604020202020204" pitchFamily="34" charset="0"/>
                <a:cs typeface="Arial" panose="020B0604020202020204" pitchFamily="34" charset="0"/>
              </a:rPr>
              <a:t>Attack May to early July</a:t>
            </a:r>
          </a:p>
          <a:p>
            <a:pPr marL="234950" indent="-234950">
              <a:spcAft>
                <a:spcPts val="800"/>
              </a:spcAft>
              <a:buFontTx/>
              <a:buChar char="•"/>
              <a:defRPr/>
            </a:pPr>
            <a:r>
              <a:rPr lang="en-GB" b="0" dirty="0" smtClean="0">
                <a:solidFill>
                  <a:srgbClr val="003300"/>
                </a:solidFill>
                <a:latin typeface="Arial" panose="020B0604020202020204" pitchFamily="34" charset="0"/>
                <a:cs typeface="Arial" panose="020B0604020202020204" pitchFamily="34" charset="0"/>
              </a:rPr>
              <a:t>female bores </a:t>
            </a:r>
            <a:r>
              <a:rPr lang="en-GB" b="0" dirty="0">
                <a:solidFill>
                  <a:srgbClr val="003300"/>
                </a:solidFill>
                <a:latin typeface="Arial" panose="020B0604020202020204" pitchFamily="34" charset="0"/>
                <a:cs typeface="Arial" panose="020B0604020202020204" pitchFamily="34" charset="0"/>
              </a:rPr>
              <a:t>into tree releasing an aggregation pheromone attracting both sexes ensuring a mass attack</a:t>
            </a:r>
          </a:p>
          <a:p>
            <a:pPr marL="234950" indent="-234950">
              <a:spcAft>
                <a:spcPts val="800"/>
              </a:spcAft>
              <a:buFontTx/>
              <a:buChar char="•"/>
              <a:defRPr/>
            </a:pPr>
            <a:r>
              <a:rPr lang="en-GB" b="0" dirty="0">
                <a:solidFill>
                  <a:srgbClr val="006600"/>
                </a:solidFill>
                <a:latin typeface="Arial" panose="020B0604020202020204" pitchFamily="34" charset="0"/>
                <a:cs typeface="Arial" panose="020B0604020202020204" pitchFamily="34" charset="0"/>
              </a:rPr>
              <a:t>eggs laid in gallery that extends upward from the entrance hole parallel to the grain of the wood</a:t>
            </a:r>
          </a:p>
        </p:txBody>
      </p:sp>
      <p:pic>
        <p:nvPicPr>
          <p:cNvPr id="13316" name="Picture 4" descr="spruce beetle gals web2"/>
          <p:cNvPicPr>
            <a:picLocks noChangeAspect="1" noChangeArrowheads="1"/>
          </p:cNvPicPr>
          <p:nvPr/>
        </p:nvPicPr>
        <p:blipFill>
          <a:blip r:embed="rId3" cstate="print"/>
          <a:srcRect/>
          <a:stretch>
            <a:fillRect/>
          </a:stretch>
        </p:blipFill>
        <p:spPr bwMode="auto">
          <a:xfrm>
            <a:off x="6084888" y="2438400"/>
            <a:ext cx="3059112" cy="4419600"/>
          </a:xfrm>
          <a:prstGeom prst="rect">
            <a:avLst/>
          </a:prstGeom>
          <a:noFill/>
          <a:ln w="9525">
            <a:noFill/>
            <a:miter lim="800000"/>
            <a:headEnd/>
            <a:tailEnd/>
          </a:ln>
        </p:spPr>
      </p:pic>
      <p:sp>
        <p:nvSpPr>
          <p:cNvPr id="41989" name="Rectangle 5"/>
          <p:cNvSpPr>
            <a:spLocks noChangeArrowheads="1"/>
          </p:cNvSpPr>
          <p:nvPr/>
        </p:nvSpPr>
        <p:spPr bwMode="auto">
          <a:xfrm>
            <a:off x="0" y="5029200"/>
            <a:ext cx="6096000" cy="1025525"/>
          </a:xfrm>
          <a:prstGeom prst="rect">
            <a:avLst/>
          </a:prstGeom>
          <a:noFill/>
          <a:ln w="9525">
            <a:noFill/>
            <a:miter lim="800000"/>
            <a:headEnd/>
            <a:tailEnd/>
          </a:ln>
          <a:effectLst/>
        </p:spPr>
        <p:txBody>
          <a:bodyPr>
            <a:spAutoFit/>
          </a:bodyPr>
          <a:lstStyle/>
          <a:p>
            <a:pPr marL="231775" indent="-231775">
              <a:spcAft>
                <a:spcPts val="800"/>
              </a:spcAft>
              <a:buFontTx/>
              <a:buChar char="•"/>
              <a:defRPr/>
            </a:pPr>
            <a:endParaRPr lang="en-GB" b="0">
              <a:solidFill>
                <a:srgbClr val="006600"/>
              </a:solidFill>
              <a:effectLst>
                <a:outerShdw blurRad="38100" dist="38100" dir="2700000" algn="tl">
                  <a:srgbClr val="C0C0C0"/>
                </a:outerShdw>
              </a:effectLst>
              <a:latin typeface="Comic Sans MS" pitchFamily="66" charset="0"/>
            </a:endParaRPr>
          </a:p>
          <a:p>
            <a:pPr marL="231775" indent="-231775">
              <a:spcAft>
                <a:spcPts val="800"/>
              </a:spcAft>
              <a:buFontTx/>
              <a:buChar char="•"/>
              <a:defRPr/>
            </a:pPr>
            <a:endParaRPr lang="en-GB" b="0">
              <a:solidFill>
                <a:srgbClr val="006600"/>
              </a:solidFill>
              <a:effectLst>
                <a:outerShdw blurRad="38100" dist="38100" dir="2700000" algn="tl">
                  <a:srgbClr val="C0C0C0"/>
                </a:outerShdw>
              </a:effectLst>
              <a:latin typeface="Comic Sans MS" pitchFamily="66" charset="0"/>
            </a:endParaRPr>
          </a:p>
        </p:txBody>
      </p:sp>
      <p:sp>
        <p:nvSpPr>
          <p:cNvPr id="10246" name="Rectangle 6"/>
          <p:cNvSpPr>
            <a:spLocks noChangeArrowheads="1"/>
          </p:cNvSpPr>
          <p:nvPr/>
        </p:nvSpPr>
        <p:spPr bwMode="auto">
          <a:xfrm>
            <a:off x="2643188" y="2638887"/>
            <a:ext cx="3452812" cy="2015936"/>
          </a:xfrm>
          <a:prstGeom prst="rect">
            <a:avLst/>
          </a:prstGeom>
          <a:noFill/>
          <a:ln w="9525">
            <a:noFill/>
            <a:miter lim="800000"/>
            <a:headEnd/>
            <a:tailEnd/>
          </a:ln>
        </p:spPr>
        <p:txBody>
          <a:bodyPr>
            <a:spAutoFit/>
          </a:bodyPr>
          <a:lstStyle/>
          <a:p>
            <a:pPr marL="231775" indent="-231775">
              <a:spcAft>
                <a:spcPts val="600"/>
              </a:spcAft>
              <a:buFontTx/>
              <a:buChar char="•"/>
              <a:defRPr/>
            </a:pPr>
            <a:r>
              <a:rPr lang="en-GB" b="0" dirty="0">
                <a:solidFill>
                  <a:srgbClr val="003300"/>
                </a:solidFill>
                <a:latin typeface="Arial" panose="020B0604020202020204" pitchFamily="34" charset="0"/>
                <a:cs typeface="Arial" panose="020B0604020202020204" pitchFamily="34" charset="0"/>
              </a:rPr>
              <a:t>eggs laid in groups, on alternating sides of gallery</a:t>
            </a:r>
          </a:p>
          <a:p>
            <a:pPr marL="231775" indent="-231775">
              <a:spcAft>
                <a:spcPts val="600"/>
              </a:spcAft>
              <a:buFontTx/>
              <a:buChar char="•"/>
              <a:defRPr/>
            </a:pPr>
            <a:r>
              <a:rPr lang="en-GB" b="0" dirty="0">
                <a:solidFill>
                  <a:srgbClr val="006600"/>
                </a:solidFill>
                <a:latin typeface="Arial" panose="020B0604020202020204" pitchFamily="34" charset="0"/>
                <a:cs typeface="Arial" panose="020B0604020202020204" pitchFamily="34" charset="0"/>
              </a:rPr>
              <a:t>at first larvae bore out horizontally in groups</a:t>
            </a:r>
          </a:p>
        </p:txBody>
      </p:sp>
      <p:sp>
        <p:nvSpPr>
          <p:cNvPr id="10247" name="Rectangle 7"/>
          <p:cNvSpPr>
            <a:spLocks noChangeArrowheads="1"/>
          </p:cNvSpPr>
          <p:nvPr/>
        </p:nvSpPr>
        <p:spPr bwMode="auto">
          <a:xfrm>
            <a:off x="152400" y="5105400"/>
            <a:ext cx="5867400" cy="1277273"/>
          </a:xfrm>
          <a:prstGeom prst="rect">
            <a:avLst/>
          </a:prstGeom>
          <a:noFill/>
          <a:ln w="9525">
            <a:noFill/>
            <a:miter lim="800000"/>
            <a:headEnd/>
            <a:tailEnd/>
          </a:ln>
        </p:spPr>
        <p:txBody>
          <a:bodyPr>
            <a:spAutoFit/>
          </a:bodyPr>
          <a:lstStyle/>
          <a:p>
            <a:pPr marL="231775" indent="-231775">
              <a:spcAft>
                <a:spcPts val="600"/>
              </a:spcAft>
              <a:buFontTx/>
              <a:buChar char="•"/>
              <a:defRPr/>
            </a:pPr>
            <a:r>
              <a:rPr lang="en-GB" b="0" dirty="0">
                <a:solidFill>
                  <a:srgbClr val="003300"/>
                </a:solidFill>
                <a:latin typeface="Arial" panose="020B0604020202020204" pitchFamily="34" charset="0"/>
                <a:cs typeface="Arial" panose="020B0604020202020204" pitchFamily="34" charset="0"/>
              </a:rPr>
              <a:t>by 3</a:t>
            </a:r>
            <a:r>
              <a:rPr lang="en-GB" b="0" baseline="30000" dirty="0">
                <a:solidFill>
                  <a:srgbClr val="003300"/>
                </a:solidFill>
                <a:latin typeface="Arial" panose="020B0604020202020204" pitchFamily="34" charset="0"/>
                <a:cs typeface="Arial" panose="020B0604020202020204" pitchFamily="34" charset="0"/>
              </a:rPr>
              <a:t>rd</a:t>
            </a:r>
            <a:r>
              <a:rPr lang="en-GB" b="0" dirty="0">
                <a:solidFill>
                  <a:srgbClr val="003300"/>
                </a:solidFill>
                <a:latin typeface="Arial" panose="020B0604020202020204" pitchFamily="34" charset="0"/>
                <a:cs typeface="Arial" panose="020B0604020202020204" pitchFamily="34" charset="0"/>
              </a:rPr>
              <a:t> </a:t>
            </a:r>
            <a:r>
              <a:rPr lang="en-GB" b="0" dirty="0" err="1">
                <a:solidFill>
                  <a:srgbClr val="003300"/>
                </a:solidFill>
                <a:latin typeface="Arial" panose="020B0604020202020204" pitchFamily="34" charset="0"/>
                <a:cs typeface="Arial" panose="020B0604020202020204" pitchFamily="34" charset="0"/>
              </a:rPr>
              <a:t>instar</a:t>
            </a:r>
            <a:r>
              <a:rPr lang="en-GB" b="0" dirty="0">
                <a:solidFill>
                  <a:srgbClr val="003300"/>
                </a:solidFill>
                <a:latin typeface="Arial" panose="020B0604020202020204" pitchFamily="34" charset="0"/>
                <a:cs typeface="Arial" panose="020B0604020202020204" pitchFamily="34" charset="0"/>
              </a:rPr>
              <a:t>, larvae mine individually &amp; form fan-shaped galleries</a:t>
            </a:r>
          </a:p>
          <a:p>
            <a:pPr marL="231775" indent="-231775">
              <a:buFontTx/>
              <a:buChar char="•"/>
              <a:defRPr/>
            </a:pPr>
            <a:r>
              <a:rPr lang="en-GB" b="0" dirty="0">
                <a:solidFill>
                  <a:srgbClr val="006600"/>
                </a:solidFill>
                <a:latin typeface="Arial" panose="020B0604020202020204" pitchFamily="34" charset="0"/>
                <a:cs typeface="Arial" panose="020B0604020202020204" pitchFamily="34" charset="0"/>
              </a:rPr>
              <a:t>brood overwinters as late </a:t>
            </a:r>
            <a:r>
              <a:rPr lang="en-GB" b="0" dirty="0" err="1">
                <a:solidFill>
                  <a:srgbClr val="006600"/>
                </a:solidFill>
                <a:latin typeface="Arial" panose="020B0604020202020204" pitchFamily="34" charset="0"/>
                <a:cs typeface="Arial" panose="020B0604020202020204" pitchFamily="34" charset="0"/>
              </a:rPr>
              <a:t>instar</a:t>
            </a:r>
            <a:r>
              <a:rPr lang="en-GB" b="0" dirty="0">
                <a:solidFill>
                  <a:srgbClr val="006600"/>
                </a:solidFill>
                <a:latin typeface="Arial" panose="020B0604020202020204" pitchFamily="34" charset="0"/>
                <a:cs typeface="Arial" panose="020B0604020202020204" pitchFamily="34" charset="0"/>
              </a:rPr>
              <a:t> larvae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pruce beetle2"/>
          <p:cNvPicPr>
            <a:picLocks noChangeAspect="1" noChangeArrowheads="1"/>
          </p:cNvPicPr>
          <p:nvPr/>
        </p:nvPicPr>
        <p:blipFill>
          <a:blip r:embed="rId2" cstate="screen"/>
          <a:srcRect/>
          <a:stretch>
            <a:fillRect/>
          </a:stretch>
        </p:blipFill>
        <p:spPr bwMode="auto">
          <a:xfrm>
            <a:off x="23669" y="3603566"/>
            <a:ext cx="4191000" cy="3200400"/>
          </a:xfrm>
          <a:prstGeom prst="rect">
            <a:avLst/>
          </a:prstGeom>
          <a:ln>
            <a:noFill/>
          </a:ln>
          <a:effectLst>
            <a:softEdge rad="112500"/>
          </a:effectLst>
        </p:spPr>
      </p:pic>
      <p:sp>
        <p:nvSpPr>
          <p:cNvPr id="11268" name="Rectangle 4"/>
          <p:cNvSpPr>
            <a:spLocks noChangeArrowheads="1"/>
          </p:cNvSpPr>
          <p:nvPr/>
        </p:nvSpPr>
        <p:spPr bwMode="auto">
          <a:xfrm>
            <a:off x="152400" y="152400"/>
            <a:ext cx="4401845" cy="3518912"/>
          </a:xfrm>
          <a:prstGeom prst="rect">
            <a:avLst/>
          </a:prstGeom>
          <a:noFill/>
          <a:ln w="9525">
            <a:noFill/>
            <a:miter lim="800000"/>
            <a:headEnd/>
            <a:tailEnd/>
          </a:ln>
        </p:spPr>
        <p:txBody>
          <a:bodyPr wrap="square">
            <a:spAutoFit/>
          </a:bodyPr>
          <a:lstStyle/>
          <a:p>
            <a:pPr marL="234950" indent="-234950">
              <a:spcAft>
                <a:spcPts val="800"/>
              </a:spcAft>
              <a:buFontTx/>
              <a:buChar char="•"/>
              <a:defRPr/>
            </a:pPr>
            <a:r>
              <a:rPr lang="en-GB" b="0" dirty="0">
                <a:solidFill>
                  <a:srgbClr val="006600"/>
                </a:solidFill>
                <a:latin typeface="Arial" panose="020B0604020202020204" pitchFamily="34" charset="0"/>
                <a:cs typeface="Arial" panose="020B0604020202020204" pitchFamily="34" charset="0"/>
              </a:rPr>
              <a:t>The following spring/summer they pupate and become adults </a:t>
            </a:r>
          </a:p>
          <a:p>
            <a:pPr marL="234950" indent="-234950">
              <a:spcAft>
                <a:spcPts val="800"/>
              </a:spcAft>
              <a:buFontTx/>
              <a:buChar char="•"/>
              <a:defRPr/>
            </a:pPr>
            <a:r>
              <a:rPr lang="en-GB" b="0" dirty="0">
                <a:solidFill>
                  <a:srgbClr val="003300"/>
                </a:solidFill>
                <a:latin typeface="Arial" panose="020B0604020202020204" pitchFamily="34" charset="0"/>
                <a:cs typeface="Arial" panose="020B0604020202020204" pitchFamily="34" charset="0"/>
              </a:rPr>
              <a:t>late August adults bore out of the tree and drop to the base of the tree where they bore under the bark to </a:t>
            </a:r>
            <a:r>
              <a:rPr lang="en-GB" b="0" dirty="0" smtClean="0">
                <a:solidFill>
                  <a:srgbClr val="003300"/>
                </a:solidFill>
                <a:latin typeface="Arial" panose="020B0604020202020204" pitchFamily="34" charset="0"/>
                <a:cs typeface="Arial" panose="020B0604020202020204" pitchFamily="34" charset="0"/>
              </a:rPr>
              <a:t>overwinter (</a:t>
            </a:r>
            <a:r>
              <a:rPr lang="en-GB" b="0" i="1" dirty="0" smtClean="0">
                <a:solidFill>
                  <a:srgbClr val="003300"/>
                </a:solidFill>
                <a:latin typeface="Arial" panose="020B0604020202020204" pitchFamily="34" charset="0"/>
                <a:cs typeface="Arial" panose="020B0604020202020204" pitchFamily="34" charset="0"/>
              </a:rPr>
              <a:t>not physiologically mature at this time)</a:t>
            </a:r>
            <a:endParaRPr lang="en-GB" b="0" dirty="0">
              <a:solidFill>
                <a:srgbClr val="003300"/>
              </a:solidFill>
              <a:latin typeface="Arial" panose="020B0604020202020204" pitchFamily="34" charset="0"/>
              <a:cs typeface="Arial" panose="020B0604020202020204" pitchFamily="34" charset="0"/>
            </a:endParaRPr>
          </a:p>
        </p:txBody>
      </p:sp>
      <p:sp>
        <p:nvSpPr>
          <p:cNvPr id="11269" name="Rectangle 5"/>
          <p:cNvSpPr>
            <a:spLocks noChangeArrowheads="1"/>
          </p:cNvSpPr>
          <p:nvPr/>
        </p:nvSpPr>
        <p:spPr bwMode="auto">
          <a:xfrm>
            <a:off x="4343400" y="3679766"/>
            <a:ext cx="4800600" cy="1200150"/>
          </a:xfrm>
          <a:prstGeom prst="rect">
            <a:avLst/>
          </a:prstGeom>
          <a:noFill/>
          <a:ln w="9525">
            <a:noFill/>
            <a:miter lim="800000"/>
            <a:headEnd/>
            <a:tailEnd/>
          </a:ln>
        </p:spPr>
        <p:txBody>
          <a:bodyPr>
            <a:spAutoFit/>
          </a:bodyPr>
          <a:lstStyle/>
          <a:p>
            <a:pPr>
              <a:defRPr/>
            </a:pPr>
            <a:r>
              <a:rPr lang="en-GB" b="0" dirty="0">
                <a:solidFill>
                  <a:srgbClr val="800000"/>
                </a:solidFill>
                <a:latin typeface="Arial" panose="020B0604020202020204" pitchFamily="34" charset="0"/>
                <a:cs typeface="Arial" panose="020B0604020202020204" pitchFamily="34" charset="0"/>
              </a:rPr>
              <a:t>Spruce beetle must overwinter once as adults prior to attacking new host </a:t>
            </a:r>
            <a:r>
              <a:rPr lang="en-GB" b="0" dirty="0" smtClean="0">
                <a:solidFill>
                  <a:srgbClr val="800000"/>
                </a:solidFill>
                <a:latin typeface="Arial" panose="020B0604020202020204" pitchFamily="34" charset="0"/>
                <a:cs typeface="Arial" panose="020B0604020202020204" pitchFamily="34" charset="0"/>
              </a:rPr>
              <a:t>trees.</a:t>
            </a:r>
            <a:endParaRPr lang="en-GB" b="0" dirty="0">
              <a:solidFill>
                <a:srgbClr val="006600"/>
              </a:solidFill>
              <a:latin typeface="Arial" panose="020B0604020202020204" pitchFamily="34" charset="0"/>
              <a:cs typeface="Arial" panose="020B0604020202020204" pitchFamily="34" charset="0"/>
            </a:endParaRPr>
          </a:p>
        </p:txBody>
      </p:sp>
      <p:sp>
        <p:nvSpPr>
          <p:cNvPr id="11270" name="Rectangle 6"/>
          <p:cNvSpPr>
            <a:spLocks noChangeArrowheads="1"/>
          </p:cNvSpPr>
          <p:nvPr/>
        </p:nvSpPr>
        <p:spPr bwMode="auto">
          <a:xfrm>
            <a:off x="4143375" y="5203766"/>
            <a:ext cx="5000625" cy="1200150"/>
          </a:xfrm>
          <a:prstGeom prst="rect">
            <a:avLst/>
          </a:prstGeom>
          <a:noFill/>
          <a:ln w="9525">
            <a:noFill/>
            <a:miter lim="800000"/>
            <a:headEnd/>
            <a:tailEnd/>
          </a:ln>
        </p:spPr>
        <p:txBody>
          <a:bodyPr>
            <a:spAutoFit/>
          </a:bodyPr>
          <a:lstStyle/>
          <a:p>
            <a:pPr marL="231775" indent="-231775">
              <a:buFontTx/>
              <a:buChar char="•"/>
              <a:defRPr/>
            </a:pPr>
            <a:r>
              <a:rPr lang="en-GB" b="0" dirty="0">
                <a:solidFill>
                  <a:srgbClr val="006600"/>
                </a:solidFill>
                <a:latin typeface="Arial" panose="020B0604020202020204" pitchFamily="34" charset="0"/>
                <a:cs typeface="Arial" panose="020B0604020202020204" pitchFamily="34" charset="0"/>
              </a:rPr>
              <a:t>the overwintered adults emerge &amp; attack fresh host materials late May to early July </a:t>
            </a:r>
          </a:p>
        </p:txBody>
      </p:sp>
      <p:pic>
        <p:nvPicPr>
          <p:cNvPr id="2" name="Picture 1"/>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16291" t="18638" r="3398"/>
          <a:stretch/>
        </p:blipFill>
        <p:spPr>
          <a:xfrm>
            <a:off x="4554245" y="46924"/>
            <a:ext cx="4589755" cy="30689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SB_bole"/>
          <p:cNvPicPr>
            <a:picLocks noChangeAspect="1" noChangeArrowheads="1"/>
          </p:cNvPicPr>
          <p:nvPr/>
        </p:nvPicPr>
        <p:blipFill>
          <a:blip r:embed="rId2" cstate="print"/>
          <a:srcRect/>
          <a:stretch>
            <a:fillRect/>
          </a:stretch>
        </p:blipFill>
        <p:spPr bwMode="auto">
          <a:xfrm>
            <a:off x="0" y="0"/>
            <a:ext cx="3506788" cy="6858000"/>
          </a:xfrm>
          <a:prstGeom prst="rect">
            <a:avLst/>
          </a:prstGeom>
          <a:noFill/>
          <a:ln w="9525">
            <a:noFill/>
            <a:miter lim="800000"/>
            <a:headEnd/>
            <a:tailEnd/>
          </a:ln>
        </p:spPr>
      </p:pic>
      <p:sp>
        <p:nvSpPr>
          <p:cNvPr id="44035" name="Rectangle 3"/>
          <p:cNvSpPr>
            <a:spLocks noChangeArrowheads="1"/>
          </p:cNvSpPr>
          <p:nvPr/>
        </p:nvSpPr>
        <p:spPr bwMode="auto">
          <a:xfrm>
            <a:off x="3657600" y="914400"/>
            <a:ext cx="5486400" cy="3862388"/>
          </a:xfrm>
          <a:prstGeom prst="rect">
            <a:avLst/>
          </a:prstGeom>
          <a:noFill/>
          <a:ln w="9525">
            <a:noFill/>
            <a:miter lim="800000"/>
            <a:headEnd/>
            <a:tailEnd/>
          </a:ln>
          <a:effectLst/>
        </p:spPr>
        <p:txBody>
          <a:bodyPr>
            <a:spAutoFit/>
          </a:bodyPr>
          <a:lstStyle/>
          <a:p>
            <a:pPr marL="231775" indent="-231775">
              <a:spcAft>
                <a:spcPts val="1000"/>
              </a:spcAft>
              <a:defRPr/>
            </a:pPr>
            <a:r>
              <a:rPr lang="en-GB" sz="28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Damage &amp; Detection</a:t>
            </a:r>
            <a:endParaRPr lang="en-GB"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31775" indent="-231775">
              <a:spcAft>
                <a:spcPts val="1000"/>
              </a:spcAft>
              <a:buFontTx/>
              <a:buChar char="•"/>
              <a:defRPr/>
            </a:pPr>
            <a:r>
              <a:rPr lang="en-GB" b="0" dirty="0">
                <a:solidFill>
                  <a:srgbClr val="006600"/>
                </a:solidFill>
                <a:latin typeface="Arial" panose="020B0604020202020204" pitchFamily="34" charset="0"/>
                <a:cs typeface="Arial" panose="020B0604020202020204" pitchFamily="34" charset="0"/>
              </a:rPr>
              <a:t>adult SB carry a blue stain fungus they introduce when they attack</a:t>
            </a:r>
          </a:p>
          <a:p>
            <a:pPr marL="231775" indent="-231775">
              <a:spcAft>
                <a:spcPts val="1000"/>
              </a:spcAft>
              <a:buFontTx/>
              <a:buChar char="•"/>
              <a:defRPr/>
            </a:pPr>
            <a:r>
              <a:rPr lang="en-GB" b="0" dirty="0">
                <a:solidFill>
                  <a:srgbClr val="003300"/>
                </a:solidFill>
                <a:latin typeface="Arial" panose="020B0604020202020204" pitchFamily="34" charset="0"/>
                <a:cs typeface="Arial" panose="020B0604020202020204" pitchFamily="34" charset="0"/>
              </a:rPr>
              <a:t>the feeding of the </a:t>
            </a:r>
            <a:r>
              <a:rPr lang="en-GB" b="0" dirty="0" smtClean="0">
                <a:solidFill>
                  <a:srgbClr val="003300"/>
                </a:solidFill>
                <a:latin typeface="Arial" panose="020B0604020202020204" pitchFamily="34" charset="0"/>
                <a:cs typeface="Arial" panose="020B0604020202020204" pitchFamily="34" charset="0"/>
              </a:rPr>
              <a:t>larvae, </a:t>
            </a:r>
            <a:r>
              <a:rPr lang="en-GB" b="0" dirty="0">
                <a:solidFill>
                  <a:srgbClr val="003300"/>
                </a:solidFill>
                <a:latin typeface="Arial" panose="020B0604020202020204" pitchFamily="34" charset="0"/>
                <a:cs typeface="Arial" panose="020B0604020202020204" pitchFamily="34" charset="0"/>
              </a:rPr>
              <a:t>combined with the growth of the fungus kills the tree by inhibiting the flow of food &amp; water</a:t>
            </a:r>
          </a:p>
          <a:p>
            <a:pPr marL="231775" indent="-231775">
              <a:spcAft>
                <a:spcPts val="1000"/>
              </a:spcAft>
              <a:buFontTx/>
              <a:buChar char="•"/>
              <a:defRPr/>
            </a:pPr>
            <a:r>
              <a:rPr lang="en-GB" b="0" dirty="0">
                <a:solidFill>
                  <a:srgbClr val="006600"/>
                </a:solidFill>
                <a:latin typeface="Arial" panose="020B0604020202020204" pitchFamily="34" charset="0"/>
                <a:cs typeface="Arial" panose="020B0604020202020204" pitchFamily="34" charset="0"/>
              </a:rPr>
              <a:t>woodpeckers remove bark in search of larvae (</a:t>
            </a:r>
            <a:r>
              <a:rPr lang="en-GB" b="0" i="1" dirty="0">
                <a:solidFill>
                  <a:srgbClr val="006600"/>
                </a:solidFill>
                <a:latin typeface="Arial" panose="020B0604020202020204" pitchFamily="34" charset="0"/>
                <a:cs typeface="Arial" panose="020B0604020202020204" pitchFamily="34" charset="0"/>
              </a:rPr>
              <a:t>usually in first winter</a:t>
            </a:r>
            <a:r>
              <a:rPr lang="en-GB" b="0" dirty="0">
                <a:solidFill>
                  <a:srgbClr val="006600"/>
                </a:solidFill>
                <a:latin typeface="Arial" panose="020B0604020202020204" pitchFamily="34" charset="0"/>
                <a:cs typeface="Arial" panose="020B0604020202020204" pitchFamily="34" charset="0"/>
              </a:rPr>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228600" y="228600"/>
            <a:ext cx="8686800" cy="2565400"/>
          </a:xfrm>
          <a:prstGeom prst="rect">
            <a:avLst/>
          </a:prstGeom>
          <a:noFill/>
          <a:ln w="9525">
            <a:noFill/>
            <a:miter lim="800000"/>
            <a:headEnd/>
            <a:tailEnd/>
          </a:ln>
        </p:spPr>
        <p:txBody>
          <a:bodyPr>
            <a:spAutoFit/>
          </a:bodyPr>
          <a:lstStyle/>
          <a:p>
            <a:pPr marL="231775" indent="-231775">
              <a:spcAft>
                <a:spcPts val="1000"/>
              </a:spcAft>
              <a:buFontTx/>
              <a:buChar char="•"/>
              <a:defRPr/>
            </a:pPr>
            <a:r>
              <a:rPr lang="en-GB" b="0" dirty="0">
                <a:solidFill>
                  <a:srgbClr val="006600"/>
                </a:solidFill>
                <a:latin typeface="Arial" panose="020B0604020202020204" pitchFamily="34" charset="0"/>
                <a:cs typeface="Arial" panose="020B0604020202020204" pitchFamily="34" charset="0"/>
              </a:rPr>
              <a:t>Infested trees will have light brown to red boring dust in bark crevices and at base of tree</a:t>
            </a:r>
          </a:p>
          <a:p>
            <a:pPr marL="231775" indent="-231775">
              <a:spcAft>
                <a:spcPts val="1000"/>
              </a:spcAft>
              <a:buFontTx/>
              <a:buChar char="•"/>
              <a:defRPr/>
            </a:pPr>
            <a:r>
              <a:rPr lang="en-GB" b="0" dirty="0">
                <a:solidFill>
                  <a:srgbClr val="003300"/>
                </a:solidFill>
                <a:latin typeface="Arial" panose="020B0604020202020204" pitchFamily="34" charset="0"/>
                <a:cs typeface="Arial" panose="020B0604020202020204" pitchFamily="34" charset="0"/>
              </a:rPr>
              <a:t>small pitch tubes </a:t>
            </a:r>
            <a:r>
              <a:rPr lang="en-GB" b="0" u="sng" dirty="0">
                <a:solidFill>
                  <a:srgbClr val="003300"/>
                </a:solidFill>
                <a:latin typeface="Arial" panose="020B0604020202020204" pitchFamily="34" charset="0"/>
                <a:cs typeface="Arial" panose="020B0604020202020204" pitchFamily="34" charset="0"/>
              </a:rPr>
              <a:t>may</a:t>
            </a:r>
            <a:r>
              <a:rPr lang="en-GB" b="0" dirty="0">
                <a:solidFill>
                  <a:srgbClr val="003300"/>
                </a:solidFill>
                <a:latin typeface="Arial" panose="020B0604020202020204" pitchFamily="34" charset="0"/>
                <a:cs typeface="Arial" panose="020B0604020202020204" pitchFamily="34" charset="0"/>
              </a:rPr>
              <a:t> form; when attack is late or trees have low vigour, no pitch tubes are formed</a:t>
            </a:r>
          </a:p>
          <a:p>
            <a:pPr marL="231775" indent="-231775">
              <a:spcAft>
                <a:spcPts val="1000"/>
              </a:spcAft>
              <a:buFontTx/>
              <a:buChar char="•"/>
              <a:defRPr/>
            </a:pPr>
            <a:r>
              <a:rPr lang="en-GB" b="0" dirty="0">
                <a:solidFill>
                  <a:srgbClr val="006600"/>
                </a:solidFill>
                <a:latin typeface="Arial" panose="020B0604020202020204" pitchFamily="34" charset="0"/>
                <a:cs typeface="Arial" panose="020B0604020202020204" pitchFamily="34" charset="0"/>
              </a:rPr>
              <a:t>foliage colour change is unreliable - may fade from yellow to brown and then needles fall off</a:t>
            </a:r>
          </a:p>
        </p:txBody>
      </p:sp>
      <p:pic>
        <p:nvPicPr>
          <p:cNvPr id="17411" name="Picture 3" descr="IBS7"/>
          <p:cNvPicPr>
            <a:picLocks noChangeAspect="1" noChangeArrowheads="1"/>
          </p:cNvPicPr>
          <p:nvPr/>
        </p:nvPicPr>
        <p:blipFill>
          <a:blip r:embed="rId2" cstate="print"/>
          <a:srcRect/>
          <a:stretch>
            <a:fillRect/>
          </a:stretch>
        </p:blipFill>
        <p:spPr bwMode="auto">
          <a:xfrm>
            <a:off x="0" y="2947988"/>
            <a:ext cx="5867400" cy="3910012"/>
          </a:xfrm>
          <a:prstGeom prst="rect">
            <a:avLst/>
          </a:prstGeom>
          <a:noFill/>
          <a:ln w="25400">
            <a:solidFill>
              <a:srgbClr val="006600"/>
            </a:solidFill>
            <a:miter lim="800000"/>
            <a:headEnd/>
            <a:tailEnd/>
          </a:ln>
        </p:spPr>
      </p:pic>
      <p:pic>
        <p:nvPicPr>
          <p:cNvPr id="17412" name="Picture 4" descr="IBS3"/>
          <p:cNvPicPr>
            <a:picLocks noChangeAspect="1" noChangeArrowheads="1"/>
          </p:cNvPicPr>
          <p:nvPr/>
        </p:nvPicPr>
        <p:blipFill>
          <a:blip r:embed="rId3" cstate="print"/>
          <a:srcRect/>
          <a:stretch>
            <a:fillRect/>
          </a:stretch>
        </p:blipFill>
        <p:spPr bwMode="auto">
          <a:xfrm>
            <a:off x="5030788" y="3352800"/>
            <a:ext cx="4113212" cy="2741613"/>
          </a:xfrm>
          <a:prstGeom prst="rect">
            <a:avLst/>
          </a:prstGeom>
          <a:noFill/>
          <a:ln w="25400">
            <a:solidFill>
              <a:srgbClr val="006600"/>
            </a:solidFill>
            <a:miter lim="800000"/>
            <a:headEnd/>
            <a:tailEnd/>
          </a:ln>
        </p:spPr>
      </p:pic>
      <p:sp>
        <p:nvSpPr>
          <p:cNvPr id="17413" name="Line 5"/>
          <p:cNvSpPr>
            <a:spLocks noChangeShapeType="1"/>
          </p:cNvSpPr>
          <p:nvPr/>
        </p:nvSpPr>
        <p:spPr bwMode="auto">
          <a:xfrm>
            <a:off x="5487988" y="4648200"/>
            <a:ext cx="685800" cy="381000"/>
          </a:xfrm>
          <a:prstGeom prst="line">
            <a:avLst/>
          </a:prstGeom>
          <a:noFill/>
          <a:ln w="57150">
            <a:solidFill>
              <a:srgbClr val="FF0000"/>
            </a:solidFill>
            <a:round/>
            <a:headEnd/>
            <a:tailEnd type="triangle" w="med" len="med"/>
          </a:ln>
        </p:spPr>
        <p:txBody>
          <a:bodyPr wrap="none" anchor="ctr"/>
          <a:lstStyle/>
          <a:p>
            <a:endParaRPr lang="en-CA"/>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Roll\0484644-R1-E012..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88640"/>
            <a:ext cx="4230225" cy="6480720"/>
          </a:xfrm>
          <a:prstGeom prst="rect">
            <a:avLst/>
          </a:prstGeom>
          <a:noFill/>
          <a:ln>
            <a:solidFill>
              <a:schemeClr val="tx1"/>
            </a:solidFill>
          </a:ln>
        </p:spPr>
      </p:pic>
      <p:sp>
        <p:nvSpPr>
          <p:cNvPr id="3" name="TextBox 2"/>
          <p:cNvSpPr txBox="1"/>
          <p:nvPr/>
        </p:nvSpPr>
        <p:spPr>
          <a:xfrm>
            <a:off x="4716016" y="260648"/>
            <a:ext cx="4248472" cy="1692771"/>
          </a:xfrm>
          <a:prstGeom prst="rect">
            <a:avLst/>
          </a:prstGeom>
          <a:noFill/>
        </p:spPr>
        <p:txBody>
          <a:bodyPr wrap="square" rtlCol="0">
            <a:spAutoFit/>
          </a:bodyPr>
          <a:lstStyle/>
          <a:p>
            <a:r>
              <a:rPr lang="en-US" sz="2600" b="0" dirty="0" smtClean="0">
                <a:latin typeface="Arial" pitchFamily="34" charset="0"/>
                <a:cs typeface="Arial" pitchFamily="34" charset="0"/>
              </a:rPr>
              <a:t>Signs of woodpeckers searching for spruce beetle larvae in spruce the first winter after beetle attack.   </a:t>
            </a:r>
            <a:endParaRPr lang="en-CA" sz="2600" b="0" dirty="0">
              <a:latin typeface="Arial" pitchFamily="34" charset="0"/>
              <a:cs typeface="Arial" pitchFamily="34" charset="0"/>
            </a:endParaRPr>
          </a:p>
        </p:txBody>
      </p:sp>
      <p:pic>
        <p:nvPicPr>
          <p:cNvPr id="58370" name="Picture 2" descr="http://www.dreamstime.com/three-toed-woodpecker-thumb747644.jpg"/>
          <p:cNvPicPr>
            <a:picLocks noChangeAspect="1" noChangeArrowheads="1"/>
          </p:cNvPicPr>
          <p:nvPr/>
        </p:nvPicPr>
        <p:blipFill>
          <a:blip r:embed="rId3" cstate="print"/>
          <a:srcRect/>
          <a:stretch>
            <a:fillRect/>
          </a:stretch>
        </p:blipFill>
        <p:spPr bwMode="auto">
          <a:xfrm>
            <a:off x="6840252" y="3565927"/>
            <a:ext cx="2074389" cy="3070641"/>
          </a:xfrm>
          <a:prstGeom prst="rect">
            <a:avLst/>
          </a:prstGeom>
          <a:noFill/>
          <a:ln>
            <a:solidFill>
              <a:schemeClr val="tx1"/>
            </a:solidFill>
          </a:ln>
        </p:spPr>
      </p:pic>
      <p:sp>
        <p:nvSpPr>
          <p:cNvPr id="5" name="TextBox 4"/>
          <p:cNvSpPr txBox="1"/>
          <p:nvPr/>
        </p:nvSpPr>
        <p:spPr>
          <a:xfrm>
            <a:off x="7668344" y="6259105"/>
            <a:ext cx="1368152" cy="584775"/>
          </a:xfrm>
          <a:prstGeom prst="rect">
            <a:avLst/>
          </a:prstGeom>
          <a:solidFill>
            <a:schemeClr val="bg1"/>
          </a:solidFill>
          <a:ln>
            <a:solidFill>
              <a:schemeClr val="tx1"/>
            </a:solidFill>
          </a:ln>
        </p:spPr>
        <p:txBody>
          <a:bodyPr wrap="square" rtlCol="0">
            <a:spAutoFit/>
          </a:bodyPr>
          <a:lstStyle/>
          <a:p>
            <a:r>
              <a:rPr lang="en-US" sz="1600" b="1" dirty="0" smtClean="0">
                <a:latin typeface="Arial" pitchFamily="34" charset="0"/>
                <a:cs typeface="Arial" pitchFamily="34" charset="0"/>
              </a:rPr>
              <a:t>3-toed woodpecker</a:t>
            </a:r>
            <a:endParaRPr lang="en-CA" sz="1600" b="1" dirty="0">
              <a:latin typeface="Arial" pitchFamily="34" charset="0"/>
              <a:cs typeface="Arial" pitchFamily="34" charset="0"/>
            </a:endParaRPr>
          </a:p>
        </p:txBody>
      </p:sp>
      <p:pic>
        <p:nvPicPr>
          <p:cNvPr id="6" name="Picture 4" descr="E:\Roll\0484644-R1-E025..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a:off x="4160347" y="3192580"/>
            <a:ext cx="2983545" cy="201622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955504" y="5705411"/>
            <a:ext cx="1389291" cy="338554"/>
          </a:xfrm>
          <a:prstGeom prst="rect">
            <a:avLst/>
          </a:prstGeom>
          <a:noFill/>
        </p:spPr>
        <p:txBody>
          <a:bodyPr wrap="none" rtlCol="0">
            <a:spAutoFit/>
          </a:bodyPr>
          <a:lstStyle/>
          <a:p>
            <a:r>
              <a:rPr lang="en-CA" sz="1600" b="1" dirty="0" smtClean="0">
                <a:latin typeface="Arial" panose="020B0604020202020204" pitchFamily="34" charset="0"/>
                <a:cs typeface="Arial" panose="020B0604020202020204" pitchFamily="34" charset="0"/>
              </a:rPr>
              <a:t>“Test holes”</a:t>
            </a:r>
            <a:endParaRPr lang="en-CA" sz="1600" b="1" dirty="0">
              <a:latin typeface="Arial" panose="020B0604020202020204" pitchFamily="34" charset="0"/>
              <a:cs typeface="Arial" panose="020B0604020202020204" pitchFamily="34" charset="0"/>
            </a:endParaRPr>
          </a:p>
        </p:txBody>
      </p:sp>
      <p:sp>
        <p:nvSpPr>
          <p:cNvPr id="8" name="TextBox 7"/>
          <p:cNvSpPr txBox="1"/>
          <p:nvPr/>
        </p:nvSpPr>
        <p:spPr>
          <a:xfrm>
            <a:off x="169652" y="6457890"/>
            <a:ext cx="4240085" cy="400110"/>
          </a:xfrm>
          <a:prstGeom prst="rect">
            <a:avLst/>
          </a:prstGeom>
          <a:solidFill>
            <a:schemeClr val="bg1"/>
          </a:solidFill>
          <a:ln>
            <a:solidFill>
              <a:schemeClr val="tx1"/>
            </a:solidFill>
          </a:ln>
        </p:spPr>
        <p:txBody>
          <a:bodyPr wrap="square" rtlCol="0">
            <a:spAutoFit/>
          </a:bodyPr>
          <a:lstStyle/>
          <a:p>
            <a:r>
              <a:rPr lang="en-CA" sz="2000" dirty="0" smtClean="0"/>
              <a:t>Photo. courtesy Robert Hodgkinson</a:t>
            </a:r>
            <a:endParaRPr lang="en-CA" sz="2000" dirty="0"/>
          </a:p>
        </p:txBody>
      </p:sp>
    </p:spTree>
    <p:extLst>
      <p:ext uri="{BB962C8B-B14F-4D97-AF65-F5344CB8AC3E}">
        <p14:creationId xmlns:p14="http://schemas.microsoft.com/office/powerpoint/2010/main" val="414468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58370"/>
                                        </p:tgtEl>
                                        <p:attrNameLst>
                                          <p:attrName>style.visibility</p:attrName>
                                        </p:attrNameLst>
                                      </p:cBhvr>
                                      <p:to>
                                        <p:strVal val="visible"/>
                                      </p:to>
                                    </p:set>
                                    <p:anim calcmode="lin" valueType="num">
                                      <p:cBhvr additive="base">
                                        <p:cTn id="7" dur="500" fill="hold"/>
                                        <p:tgtEl>
                                          <p:spTgt spid="58370"/>
                                        </p:tgtEl>
                                        <p:attrNameLst>
                                          <p:attrName>ppt_x</p:attrName>
                                        </p:attrNameLst>
                                      </p:cBhvr>
                                      <p:tavLst>
                                        <p:tav tm="0">
                                          <p:val>
                                            <p:strVal val="1+#ppt_w/2"/>
                                          </p:val>
                                        </p:tav>
                                        <p:tav tm="100000">
                                          <p:val>
                                            <p:strVal val="#ppt_x"/>
                                          </p:val>
                                        </p:tav>
                                      </p:tavLst>
                                    </p:anim>
                                    <p:anim calcmode="lin" valueType="num">
                                      <p:cBhvr additive="base">
                                        <p:cTn id="8" dur="500" fill="hold"/>
                                        <p:tgtEl>
                                          <p:spTgt spid="583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Roll\0484644-R1-E026..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51520" y="260648"/>
            <a:ext cx="4392488" cy="6385990"/>
          </a:xfrm>
          <a:prstGeom prst="rect">
            <a:avLst/>
          </a:prstGeom>
          <a:noFill/>
          <a:ln>
            <a:solidFill>
              <a:schemeClr val="tx1"/>
            </a:solidFill>
          </a:ln>
        </p:spPr>
      </p:pic>
      <p:sp>
        <p:nvSpPr>
          <p:cNvPr id="4" name="TextBox 3"/>
          <p:cNvSpPr txBox="1"/>
          <p:nvPr/>
        </p:nvSpPr>
        <p:spPr>
          <a:xfrm>
            <a:off x="4932040" y="332656"/>
            <a:ext cx="4032448" cy="2308324"/>
          </a:xfrm>
          <a:prstGeom prst="rect">
            <a:avLst/>
          </a:prstGeom>
          <a:noFill/>
        </p:spPr>
        <p:txBody>
          <a:bodyPr wrap="square" rtlCol="0">
            <a:spAutoFit/>
          </a:bodyPr>
          <a:lstStyle/>
          <a:p>
            <a:r>
              <a:rPr lang="en-US" b="0" dirty="0" smtClean="0">
                <a:latin typeface="Arial" pitchFamily="34" charset="0"/>
                <a:cs typeface="Arial" pitchFamily="34" charset="0"/>
              </a:rPr>
              <a:t>In winter when air temperatures are less than 0°C, a woodpecker can eat up to 2,200 spruce beetle larvae per day to keep up its caloric needs.  </a:t>
            </a:r>
            <a:endParaRPr lang="en-CA" b="0" dirty="0">
              <a:latin typeface="Arial" pitchFamily="34" charset="0"/>
              <a:cs typeface="Arial" pitchFamily="34" charset="0"/>
            </a:endParaRPr>
          </a:p>
        </p:txBody>
      </p:sp>
      <p:sp>
        <p:nvSpPr>
          <p:cNvPr id="5" name="TextBox 4"/>
          <p:cNvSpPr txBox="1"/>
          <p:nvPr/>
        </p:nvSpPr>
        <p:spPr>
          <a:xfrm>
            <a:off x="4932040" y="2780928"/>
            <a:ext cx="3888432" cy="2677656"/>
          </a:xfrm>
          <a:prstGeom prst="rect">
            <a:avLst/>
          </a:prstGeom>
          <a:noFill/>
        </p:spPr>
        <p:txBody>
          <a:bodyPr wrap="square" rtlCol="0">
            <a:spAutoFit/>
          </a:bodyPr>
          <a:lstStyle/>
          <a:p>
            <a:r>
              <a:rPr lang="en-US" b="0" dirty="0" smtClean="0">
                <a:latin typeface="Arial" pitchFamily="34" charset="0"/>
                <a:cs typeface="Arial" pitchFamily="34" charset="0"/>
              </a:rPr>
              <a:t>However, even though woodpeckers can directly or indirectly kill 90-95% of the beetles in a tree, the remaining beetles are sufficient to perpetuate the outbreak.   </a:t>
            </a:r>
            <a:endParaRPr lang="en-CA" b="0" dirty="0">
              <a:latin typeface="Arial" pitchFamily="34" charset="0"/>
              <a:cs typeface="Arial" pitchFamily="34" charset="0"/>
            </a:endParaRPr>
          </a:p>
        </p:txBody>
      </p:sp>
      <p:sp>
        <p:nvSpPr>
          <p:cNvPr id="6" name="TextBox 5"/>
          <p:cNvSpPr txBox="1"/>
          <p:nvPr/>
        </p:nvSpPr>
        <p:spPr>
          <a:xfrm>
            <a:off x="4932040" y="5661248"/>
            <a:ext cx="4032448" cy="830997"/>
          </a:xfrm>
          <a:prstGeom prst="rect">
            <a:avLst/>
          </a:prstGeom>
          <a:noFill/>
        </p:spPr>
        <p:txBody>
          <a:bodyPr wrap="square" rtlCol="0">
            <a:spAutoFit/>
          </a:bodyPr>
          <a:lstStyle/>
          <a:p>
            <a:r>
              <a:rPr lang="en-US" b="0" dirty="0" smtClean="0">
                <a:latin typeface="Arial" pitchFamily="34" charset="0"/>
                <a:cs typeface="Arial" pitchFamily="34" charset="0"/>
              </a:rPr>
              <a:t>Woodpecker territoriality plays a part. </a:t>
            </a:r>
            <a:endParaRPr lang="en-CA" b="0" dirty="0">
              <a:latin typeface="Arial" pitchFamily="34" charset="0"/>
              <a:cs typeface="Arial" pitchFamily="34" charset="0"/>
            </a:endParaRPr>
          </a:p>
        </p:txBody>
      </p:sp>
      <p:pic>
        <p:nvPicPr>
          <p:cNvPr id="56322" name="Picture 2" descr="http://fishandgame.idaho.gov/IFWIS/ibt/userfiles/image/photos/800/pileated-woodpecker--michael-woodruff.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5536" y="404664"/>
            <a:ext cx="1757602" cy="2448272"/>
          </a:xfrm>
          <a:prstGeom prst="rect">
            <a:avLst/>
          </a:prstGeom>
          <a:noFill/>
          <a:ln w="38100">
            <a:solidFill>
              <a:schemeClr val="bg1"/>
            </a:solidFill>
          </a:ln>
        </p:spPr>
      </p:pic>
      <p:sp>
        <p:nvSpPr>
          <p:cNvPr id="7" name="TextBox 6"/>
          <p:cNvSpPr txBox="1"/>
          <p:nvPr/>
        </p:nvSpPr>
        <p:spPr>
          <a:xfrm>
            <a:off x="263351" y="6369639"/>
            <a:ext cx="2580457" cy="276999"/>
          </a:xfrm>
          <a:prstGeom prst="rect">
            <a:avLst/>
          </a:prstGeom>
          <a:solidFill>
            <a:schemeClr val="bg1"/>
          </a:solidFill>
          <a:ln>
            <a:solidFill>
              <a:schemeClr val="tx1"/>
            </a:solidFill>
          </a:ln>
        </p:spPr>
        <p:txBody>
          <a:bodyPr wrap="square" rtlCol="0">
            <a:spAutoFit/>
          </a:bodyPr>
          <a:lstStyle/>
          <a:p>
            <a:r>
              <a:rPr lang="en-CA" sz="1200" dirty="0" smtClean="0"/>
              <a:t>Photo. courtesy Robert Hodgkinson</a:t>
            </a:r>
            <a:endParaRPr lang="en-CA" sz="1200" dirty="0"/>
          </a:p>
        </p:txBody>
      </p:sp>
    </p:spTree>
    <p:extLst>
      <p:ext uri="{BB962C8B-B14F-4D97-AF65-F5344CB8AC3E}">
        <p14:creationId xmlns:p14="http://schemas.microsoft.com/office/powerpoint/2010/main" val="19164685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357947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extBox 6"/>
          <p:cNvSpPr txBox="1"/>
          <p:nvPr/>
        </p:nvSpPr>
        <p:spPr>
          <a:xfrm>
            <a:off x="2709658" y="403950"/>
            <a:ext cx="3554179" cy="461665"/>
          </a:xfrm>
          <a:prstGeom prst="rect">
            <a:avLst/>
          </a:prstGeom>
          <a:noFill/>
        </p:spPr>
        <p:txBody>
          <a:bodyPr wrap="none" rtlCol="0">
            <a:spAutoFit/>
          </a:bodyPr>
          <a:lstStyle/>
          <a:p>
            <a:pPr algn="ctr"/>
            <a:r>
              <a:rPr lang="en-CA" sz="2400" dirty="0" smtClean="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Spruce attack and fade</a:t>
            </a:r>
            <a:endParaRPr lang="en-CA" sz="2400" i="1" dirty="0">
              <a:solidFill>
                <a:srgbClr val="FFFF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Line 3"/>
          <p:cNvSpPr>
            <a:spLocks noChangeShapeType="1"/>
          </p:cNvSpPr>
          <p:nvPr/>
        </p:nvSpPr>
        <p:spPr bwMode="auto">
          <a:xfrm>
            <a:off x="4211960" y="1844824"/>
            <a:ext cx="914400" cy="381000"/>
          </a:xfrm>
          <a:prstGeom prst="line">
            <a:avLst/>
          </a:prstGeom>
          <a:noFill/>
          <a:ln w="76200">
            <a:solidFill>
              <a:srgbClr val="FF0000"/>
            </a:solidFill>
            <a:round/>
            <a:headEnd/>
            <a:tailEnd type="triangle" w="med" len="med"/>
          </a:ln>
        </p:spPr>
        <p:txBody>
          <a:bodyPr wrap="none" anchor="ctr"/>
          <a:lstStyle/>
          <a:p>
            <a:endParaRPr lang="en-CA"/>
          </a:p>
        </p:txBody>
      </p:sp>
    </p:spTree>
    <p:extLst>
      <p:ext uri="{BB962C8B-B14F-4D97-AF65-F5344CB8AC3E}">
        <p14:creationId xmlns:p14="http://schemas.microsoft.com/office/powerpoint/2010/main" val="38338073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76200" y="228600"/>
            <a:ext cx="9144000" cy="11430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chor="ctr"/>
          <a:lstStyle/>
          <a:p>
            <a:pPr algn="ctr" eaLnBrk="1" hangingPunct="1">
              <a:defRPr/>
            </a:pPr>
            <a:r>
              <a:rPr lang="en-CA" sz="3000" kern="0" dirty="0">
                <a:solidFill>
                  <a:srgbClr val="008000"/>
                </a:solidFill>
                <a:effectLst>
                  <a:outerShdw blurRad="38100" dist="38100" dir="2700000" algn="tl">
                    <a:srgbClr val="000000"/>
                  </a:outerShdw>
                </a:effectLst>
                <a:latin typeface="Comic Sans MS" pitchFamily="66" charset="0"/>
                <a:ea typeface="+mj-ea"/>
                <a:cs typeface="+mj-cs"/>
              </a:rPr>
              <a:t>Spruce beetle host preferences –</a:t>
            </a:r>
          </a:p>
          <a:p>
            <a:pPr algn="ctr" eaLnBrk="1" hangingPunct="1">
              <a:defRPr/>
            </a:pPr>
            <a:r>
              <a:rPr lang="en-CA" sz="3000" b="0" kern="0" dirty="0">
                <a:solidFill>
                  <a:srgbClr val="003300"/>
                </a:solidFill>
                <a:effectLst>
                  <a:outerShdw blurRad="38100" dist="38100" dir="2700000" algn="tl">
                    <a:srgbClr val="000000"/>
                  </a:outerShdw>
                </a:effectLst>
                <a:latin typeface="Comic Sans MS" pitchFamily="66" charset="0"/>
                <a:ea typeface="+mj-ea"/>
                <a:cs typeface="+mj-cs"/>
              </a:rPr>
              <a:t>Building populations</a:t>
            </a:r>
          </a:p>
        </p:txBody>
      </p:sp>
      <p:pic>
        <p:nvPicPr>
          <p:cNvPr id="5" name="Picture 4" descr="blowdown Se "/>
          <p:cNvPicPr>
            <a:picLocks noChangeAspect="1" noChangeArrowheads="1"/>
          </p:cNvPicPr>
          <p:nvPr/>
        </p:nvPicPr>
        <p:blipFill>
          <a:blip r:embed="rId3" cstate="print"/>
          <a:srcRect/>
          <a:stretch>
            <a:fillRect/>
          </a:stretch>
        </p:blipFill>
        <p:spPr bwMode="auto">
          <a:xfrm>
            <a:off x="76200" y="1828800"/>
            <a:ext cx="5334000" cy="3459163"/>
          </a:xfrm>
          <a:prstGeom prst="rect">
            <a:avLst/>
          </a:prstGeom>
          <a:noFill/>
          <a:ln w="25400">
            <a:solidFill>
              <a:schemeClr val="tx1"/>
            </a:solidFill>
            <a:miter lim="800000"/>
            <a:headEnd/>
            <a:tailEnd/>
          </a:ln>
        </p:spPr>
      </p:pic>
      <p:pic>
        <p:nvPicPr>
          <p:cNvPr id="7" name="Content Placeholder 6" descr="SBB slash Lang Ck 1992.jpg"/>
          <p:cNvPicPr>
            <a:picLocks noGrp="1" noChangeAspect="1"/>
          </p:cNvPicPr>
          <p:nvPr>
            <p:ph idx="1"/>
          </p:nvPr>
        </p:nvPicPr>
        <p:blipFill>
          <a:blip r:embed="rId4" cstate="print"/>
          <a:srcRect/>
          <a:stretch>
            <a:fillRect/>
          </a:stretch>
        </p:blipFill>
        <p:spPr>
          <a:xfrm>
            <a:off x="4267200" y="3690938"/>
            <a:ext cx="4800600" cy="3167062"/>
          </a:xfrm>
          <a:ln w="25400" cap="sq">
            <a:solidFill>
              <a:schemeClr val="tx1"/>
            </a:solidFill>
            <a:round/>
          </a:ln>
        </p:spPr>
      </p:pic>
      <p:sp>
        <p:nvSpPr>
          <p:cNvPr id="6" name="TextBox 5"/>
          <p:cNvSpPr txBox="1"/>
          <p:nvPr/>
        </p:nvSpPr>
        <p:spPr>
          <a:xfrm>
            <a:off x="5791200" y="1828800"/>
            <a:ext cx="2743200" cy="461963"/>
          </a:xfrm>
          <a:prstGeom prst="rect">
            <a:avLst/>
          </a:prstGeom>
          <a:noFill/>
        </p:spPr>
        <p:txBody>
          <a:bodyPr>
            <a:spAutoFit/>
          </a:bodyPr>
          <a:lstStyle/>
          <a:p>
            <a:pPr>
              <a:defRPr/>
            </a:pPr>
            <a:r>
              <a:rPr lang="en-CA" b="0" dirty="0">
                <a:solidFill>
                  <a:srgbClr val="663300"/>
                </a:solidFill>
                <a:latin typeface="Arial" panose="020B0604020202020204" pitchFamily="34" charset="0"/>
                <a:cs typeface="Arial" panose="020B0604020202020204" pitchFamily="34" charset="0"/>
              </a:rPr>
              <a:t>Blowdown</a:t>
            </a:r>
          </a:p>
        </p:txBody>
      </p:sp>
      <p:sp>
        <p:nvSpPr>
          <p:cNvPr id="8" name="TextBox 7"/>
          <p:cNvSpPr txBox="1"/>
          <p:nvPr/>
        </p:nvSpPr>
        <p:spPr>
          <a:xfrm>
            <a:off x="5867400" y="2781300"/>
            <a:ext cx="2632075" cy="830263"/>
          </a:xfrm>
          <a:prstGeom prst="rect">
            <a:avLst/>
          </a:prstGeom>
          <a:noFill/>
        </p:spPr>
        <p:txBody>
          <a:bodyPr wrap="none">
            <a:spAutoFit/>
          </a:bodyPr>
          <a:lstStyle/>
          <a:p>
            <a:pPr>
              <a:defRPr/>
            </a:pPr>
            <a:r>
              <a:rPr lang="en-CA" b="0" dirty="0">
                <a:solidFill>
                  <a:srgbClr val="663300"/>
                </a:solidFill>
                <a:latin typeface="Arial" panose="020B0604020202020204" pitchFamily="34" charset="0"/>
                <a:cs typeface="Arial" panose="020B0604020202020204" pitchFamily="34" charset="0"/>
              </a:rPr>
              <a:t>Larger slash and </a:t>
            </a:r>
          </a:p>
          <a:p>
            <a:pPr>
              <a:defRPr/>
            </a:pPr>
            <a:r>
              <a:rPr lang="en-CA" b="0" dirty="0">
                <a:solidFill>
                  <a:srgbClr val="663300"/>
                </a:solidFill>
                <a:latin typeface="Arial" panose="020B0604020202020204" pitchFamily="34" charset="0"/>
                <a:cs typeface="Arial" panose="020B0604020202020204" pitchFamily="34" charset="0"/>
              </a:rPr>
              <a:t>stumps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felled lethal trap tree"/>
          <p:cNvPicPr>
            <a:picLocks noChangeAspect="1" noChangeArrowheads="1"/>
          </p:cNvPicPr>
          <p:nvPr/>
        </p:nvPicPr>
        <p:blipFill>
          <a:blip r:embed="rId2" cstate="print"/>
          <a:srcRect/>
          <a:stretch>
            <a:fillRect/>
          </a:stretch>
        </p:blipFill>
        <p:spPr bwMode="auto">
          <a:xfrm>
            <a:off x="0" y="0"/>
            <a:ext cx="4616450" cy="6858000"/>
          </a:xfrm>
          <a:prstGeom prst="rect">
            <a:avLst/>
          </a:prstGeom>
          <a:noFill/>
          <a:ln w="9525">
            <a:noFill/>
            <a:miter lim="800000"/>
            <a:headEnd/>
            <a:tailEnd/>
          </a:ln>
        </p:spPr>
      </p:pic>
      <p:sp>
        <p:nvSpPr>
          <p:cNvPr id="47107" name="Rectangle 3"/>
          <p:cNvSpPr>
            <a:spLocks noChangeArrowheads="1"/>
          </p:cNvSpPr>
          <p:nvPr/>
        </p:nvSpPr>
        <p:spPr bwMode="auto">
          <a:xfrm>
            <a:off x="4648200" y="23813"/>
            <a:ext cx="4191000" cy="3595687"/>
          </a:xfrm>
          <a:prstGeom prst="rect">
            <a:avLst/>
          </a:prstGeom>
          <a:noFill/>
          <a:ln w="9525">
            <a:noFill/>
            <a:miter lim="800000"/>
            <a:headEnd/>
            <a:tailEnd/>
          </a:ln>
          <a:effectLst/>
        </p:spPr>
        <p:txBody>
          <a:bodyPr>
            <a:spAutoFit/>
          </a:bodyPr>
          <a:lstStyle/>
          <a:p>
            <a:pPr marL="234950" indent="-234950">
              <a:spcAft>
                <a:spcPts val="800"/>
              </a:spcAft>
              <a:defRPr/>
            </a:pPr>
            <a:r>
              <a:rPr lang="en-GB" sz="2800" dirty="0">
                <a:solidFill>
                  <a:srgbClr val="66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Management</a:t>
            </a:r>
          </a:p>
          <a:p>
            <a:pPr marL="234950" indent="-234950">
              <a:spcAft>
                <a:spcPts val="600"/>
              </a:spcAft>
              <a:buFontTx/>
              <a:buChar char="•"/>
              <a:defRPr/>
            </a:pPr>
            <a:r>
              <a:rPr lang="en-GB" b="0" dirty="0">
                <a:solidFill>
                  <a:srgbClr val="006600"/>
                </a:solidFill>
                <a:latin typeface="Arial" panose="020B0604020202020204" pitchFamily="34" charset="0"/>
                <a:cs typeface="Arial" panose="020B0604020202020204" pitchFamily="34" charset="0"/>
              </a:rPr>
              <a:t>Hazard assessment</a:t>
            </a:r>
          </a:p>
          <a:p>
            <a:pPr marL="234950" indent="-234950">
              <a:spcAft>
                <a:spcPts val="600"/>
              </a:spcAft>
              <a:buFontTx/>
              <a:buChar char="•"/>
              <a:defRPr/>
            </a:pPr>
            <a:r>
              <a:rPr lang="en-GB" b="0" dirty="0">
                <a:solidFill>
                  <a:srgbClr val="006600"/>
                </a:solidFill>
                <a:latin typeface="Arial" panose="020B0604020202020204" pitchFamily="34" charset="0"/>
                <a:cs typeface="Arial" panose="020B0604020202020204" pitchFamily="34" charset="0"/>
              </a:rPr>
              <a:t>detection</a:t>
            </a:r>
          </a:p>
          <a:p>
            <a:pPr marL="234950" indent="-234950">
              <a:spcAft>
                <a:spcPts val="600"/>
              </a:spcAft>
              <a:buFontTx/>
              <a:buChar char="•"/>
              <a:defRPr/>
            </a:pPr>
            <a:r>
              <a:rPr lang="en-GB" b="0" dirty="0">
                <a:solidFill>
                  <a:srgbClr val="006600"/>
                </a:solidFill>
                <a:latin typeface="Arial" panose="020B0604020202020204" pitchFamily="34" charset="0"/>
                <a:cs typeface="Arial" panose="020B0604020202020204" pitchFamily="34" charset="0"/>
              </a:rPr>
              <a:t>harvest</a:t>
            </a:r>
          </a:p>
          <a:p>
            <a:pPr marL="234950" indent="-234950">
              <a:spcAft>
                <a:spcPts val="600"/>
              </a:spcAft>
              <a:buFontTx/>
              <a:buChar char="•"/>
              <a:defRPr/>
            </a:pPr>
            <a:r>
              <a:rPr lang="en-GB" b="0" dirty="0">
                <a:solidFill>
                  <a:srgbClr val="006600"/>
                </a:solidFill>
                <a:latin typeface="Arial" panose="020B0604020202020204" pitchFamily="34" charset="0"/>
                <a:cs typeface="Arial" panose="020B0604020202020204" pitchFamily="34" charset="0"/>
              </a:rPr>
              <a:t>trap trees </a:t>
            </a:r>
          </a:p>
          <a:p>
            <a:pPr marL="234950" indent="-234950">
              <a:spcAft>
                <a:spcPts val="600"/>
              </a:spcAft>
              <a:buFontTx/>
              <a:buChar char="•"/>
              <a:defRPr/>
            </a:pPr>
            <a:r>
              <a:rPr lang="en-GB" b="0" dirty="0">
                <a:solidFill>
                  <a:srgbClr val="006600"/>
                </a:solidFill>
                <a:latin typeface="Arial" panose="020B0604020202020204" pitchFamily="34" charset="0"/>
                <a:cs typeface="Arial" panose="020B0604020202020204" pitchFamily="34" charset="0"/>
              </a:rPr>
              <a:t>lethal trap trees – </a:t>
            </a:r>
            <a:r>
              <a:rPr lang="en-GB" b="0" dirty="0">
                <a:solidFill>
                  <a:srgbClr val="990033"/>
                </a:solidFill>
                <a:latin typeface="Arial" panose="020B0604020202020204" pitchFamily="34" charset="0"/>
                <a:cs typeface="Arial" panose="020B0604020202020204" pitchFamily="34" charset="0"/>
              </a:rPr>
              <a:t>no longer used</a:t>
            </a:r>
          </a:p>
          <a:p>
            <a:pPr marL="234950" indent="-234950">
              <a:spcAft>
                <a:spcPts val="600"/>
              </a:spcAft>
              <a:buFontTx/>
              <a:buChar char="•"/>
              <a:defRPr/>
            </a:pPr>
            <a:r>
              <a:rPr lang="en-GB" b="0" dirty="0">
                <a:solidFill>
                  <a:srgbClr val="006600"/>
                </a:solidFill>
                <a:latin typeface="Arial" panose="020B0604020202020204" pitchFamily="34" charset="0"/>
                <a:cs typeface="Arial" panose="020B0604020202020204" pitchFamily="34" charset="0"/>
              </a:rPr>
              <a:t>salvage </a:t>
            </a:r>
            <a:r>
              <a:rPr lang="en-GB" b="0" dirty="0" err="1">
                <a:solidFill>
                  <a:srgbClr val="006600"/>
                </a:solidFill>
                <a:latin typeface="Arial" panose="020B0604020202020204" pitchFamily="34" charset="0"/>
                <a:cs typeface="Arial" panose="020B0604020202020204" pitchFamily="34" charset="0"/>
              </a:rPr>
              <a:t>blowdown</a:t>
            </a:r>
            <a:endParaRPr lang="en-GB" b="0" dirty="0">
              <a:solidFill>
                <a:srgbClr val="006600"/>
              </a:solidFill>
              <a:latin typeface="Arial" panose="020B0604020202020204" pitchFamily="34" charset="0"/>
              <a:cs typeface="Arial" panose="020B0604020202020204" pitchFamily="34" charset="0"/>
            </a:endParaRPr>
          </a:p>
        </p:txBody>
      </p:sp>
      <p:pic>
        <p:nvPicPr>
          <p:cNvPr id="20484" name="Picture 4" descr="SB_3stages"/>
          <p:cNvPicPr>
            <a:picLocks noChangeAspect="1" noChangeArrowheads="1"/>
          </p:cNvPicPr>
          <p:nvPr/>
        </p:nvPicPr>
        <p:blipFill>
          <a:blip r:embed="rId3" cstate="print"/>
          <a:srcRect/>
          <a:stretch>
            <a:fillRect/>
          </a:stretch>
        </p:blipFill>
        <p:spPr bwMode="auto">
          <a:xfrm>
            <a:off x="4572000" y="3811588"/>
            <a:ext cx="4572000" cy="3046412"/>
          </a:xfrm>
          <a:prstGeom prst="rect">
            <a:avLst/>
          </a:prstGeom>
          <a:noFill/>
          <a:ln w="9525">
            <a:noFill/>
            <a:miter lim="800000"/>
            <a:headEnd/>
            <a:tailEnd/>
          </a:ln>
        </p:spPr>
      </p:pic>
      <p:sp>
        <p:nvSpPr>
          <p:cNvPr id="20485" name="Rectangle 5"/>
          <p:cNvSpPr>
            <a:spLocks noChangeArrowheads="1"/>
          </p:cNvSpPr>
          <p:nvPr/>
        </p:nvSpPr>
        <p:spPr bwMode="auto">
          <a:xfrm>
            <a:off x="5181600" y="6248400"/>
            <a:ext cx="661988" cy="457200"/>
          </a:xfrm>
          <a:prstGeom prst="rect">
            <a:avLst/>
          </a:prstGeom>
          <a:noFill/>
          <a:ln w="9525">
            <a:noFill/>
            <a:miter lim="800000"/>
            <a:headEnd/>
            <a:tailEnd/>
          </a:ln>
        </p:spPr>
        <p:txBody>
          <a:bodyPr wrap="none">
            <a:spAutoFit/>
          </a:bodyPr>
          <a:lstStyle/>
          <a:p>
            <a:r>
              <a:rPr lang="en-GB" i="1">
                <a:solidFill>
                  <a:srgbClr val="FFFF00"/>
                </a:solidFill>
                <a:latin typeface="Comic Sans MS" pitchFamily="66" charset="0"/>
              </a:rPr>
              <a:t>Ips</a:t>
            </a:r>
            <a:endParaRPr lang="en-GB">
              <a:solidFill>
                <a:srgbClr val="FFFF00"/>
              </a:solidFill>
              <a:latin typeface="Comic Sans MS" pitchFamily="66"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685" y="4125267"/>
            <a:ext cx="8640960" cy="2616101"/>
          </a:xfrm>
          <a:prstGeom prst="rect">
            <a:avLst/>
          </a:prstGeom>
        </p:spPr>
        <p:txBody>
          <a:bodyPr wrap="square">
            <a:spAutoFit/>
          </a:bodyPr>
          <a:lstStyle/>
          <a:p>
            <a:r>
              <a:rPr lang="en-CA" sz="1800" dirty="0">
                <a:latin typeface="Arial" panose="020B0604020202020204" pitchFamily="34" charset="0"/>
                <a:cs typeface="Arial" panose="020B0604020202020204" pitchFamily="34" charset="0"/>
              </a:rPr>
              <a:t>Where the formula factors are: </a:t>
            </a:r>
          </a:p>
          <a:p>
            <a:pPr>
              <a:spcAft>
                <a:spcPts val="600"/>
              </a:spcAft>
            </a:pPr>
            <a:r>
              <a:rPr lang="en-CA" sz="1800" b="0" dirty="0">
                <a:latin typeface="Arial" panose="020B0604020202020204" pitchFamily="34" charset="0"/>
                <a:cs typeface="Arial" panose="020B0604020202020204" pitchFamily="34" charset="0"/>
              </a:rPr>
              <a:t>Q = Site quality (good = 1.14; medium = 0.60; poor = 0.27) </a:t>
            </a:r>
          </a:p>
          <a:p>
            <a:pPr>
              <a:spcAft>
                <a:spcPts val="600"/>
              </a:spcAft>
            </a:pPr>
            <a:r>
              <a:rPr lang="en-CA" sz="1800" b="0" dirty="0">
                <a:latin typeface="Arial" panose="020B0604020202020204" pitchFamily="34" charset="0"/>
                <a:cs typeface="Arial" panose="020B0604020202020204" pitchFamily="34" charset="0"/>
              </a:rPr>
              <a:t>A = Age (&gt; 120 = 1.21; 100-120 = 0.74, &lt;100 = 0.07) </a:t>
            </a:r>
          </a:p>
          <a:p>
            <a:pPr>
              <a:spcAft>
                <a:spcPts val="600"/>
              </a:spcAft>
            </a:pPr>
            <a:r>
              <a:rPr lang="en-CA" sz="1800" b="0" dirty="0">
                <a:latin typeface="Arial" panose="020B0604020202020204" pitchFamily="34" charset="0"/>
                <a:cs typeface="Arial" panose="020B0604020202020204" pitchFamily="34" charset="0"/>
              </a:rPr>
              <a:t>P = Proportion of susceptible basal area </a:t>
            </a:r>
            <a:r>
              <a:rPr lang="en-CA" sz="1800" b="0" dirty="0" smtClean="0">
                <a:latin typeface="Arial" panose="020B0604020202020204" pitchFamily="34" charset="0"/>
                <a:cs typeface="Arial" panose="020B0604020202020204" pitchFamily="34" charset="0"/>
              </a:rPr>
              <a:t>= </a:t>
            </a:r>
            <a:r>
              <a:rPr lang="en-CA" sz="1800" b="0" dirty="0">
                <a:latin typeface="Arial" panose="020B0604020202020204" pitchFamily="34" charset="0"/>
                <a:cs typeface="Arial" panose="020B0604020202020204" pitchFamily="34" charset="0"/>
              </a:rPr>
              <a:t>(basal area of spruce &gt; 17.5 cm)/(basal </a:t>
            </a:r>
            <a:r>
              <a:rPr lang="en-CA" sz="1800" b="0" dirty="0" smtClean="0">
                <a:latin typeface="Arial" panose="020B0604020202020204" pitchFamily="34" charset="0"/>
                <a:cs typeface="Arial" panose="020B0604020202020204" pitchFamily="34" charset="0"/>
              </a:rPr>
              <a:t>	area </a:t>
            </a:r>
            <a:r>
              <a:rPr lang="en-CA" sz="1800" b="0" dirty="0">
                <a:latin typeface="Arial" panose="020B0604020202020204" pitchFamily="34" charset="0"/>
                <a:cs typeface="Arial" panose="020B0604020202020204" pitchFamily="34" charset="0"/>
              </a:rPr>
              <a:t>of all species &gt; 12.5 cm) x 100 </a:t>
            </a:r>
          </a:p>
          <a:p>
            <a:pPr>
              <a:spcAft>
                <a:spcPts val="600"/>
              </a:spcAft>
            </a:pPr>
            <a:r>
              <a:rPr lang="en-CA" sz="1800" b="0" dirty="0">
                <a:latin typeface="Arial" panose="020B0604020202020204" pitchFamily="34" charset="0"/>
                <a:cs typeface="Arial" panose="020B0604020202020204" pitchFamily="34" charset="0"/>
              </a:rPr>
              <a:t>L = Location </a:t>
            </a:r>
            <a:r>
              <a:rPr lang="fr-FR" sz="1800" b="0" dirty="0" smtClean="0">
                <a:latin typeface="Arial" panose="020B0604020202020204" pitchFamily="34" charset="0"/>
                <a:cs typeface="Arial" panose="020B0604020202020204" pitchFamily="34" charset="0"/>
              </a:rPr>
              <a:t>= </a:t>
            </a:r>
            <a:r>
              <a:rPr lang="fr-FR" sz="1800" b="0" dirty="0">
                <a:latin typeface="Arial" panose="020B0604020202020204" pitchFamily="34" charset="0"/>
                <a:cs typeface="Arial" panose="020B0604020202020204" pitchFamily="34" charset="0"/>
              </a:rPr>
              <a:t>(24.4 x </a:t>
            </a:r>
            <a:r>
              <a:rPr lang="fr-FR" sz="1800" b="0" dirty="0" err="1">
                <a:latin typeface="Arial" panose="020B0604020202020204" pitchFamily="34" charset="0"/>
                <a:cs typeface="Arial" panose="020B0604020202020204" pitchFamily="34" charset="0"/>
              </a:rPr>
              <a:t>absolute</a:t>
            </a:r>
            <a:r>
              <a:rPr lang="fr-FR" sz="1800" b="0" dirty="0">
                <a:latin typeface="Arial" panose="020B0604020202020204" pitchFamily="34" charset="0"/>
                <a:cs typeface="Arial" panose="020B0604020202020204" pitchFamily="34" charset="0"/>
              </a:rPr>
              <a:t> longitude) – (121.9 x latitude) – (</a:t>
            </a:r>
            <a:r>
              <a:rPr lang="fr-FR" sz="1800" b="0" dirty="0" err="1">
                <a:latin typeface="Arial" panose="020B0604020202020204" pitchFamily="34" charset="0"/>
                <a:cs typeface="Arial" panose="020B0604020202020204" pitchFamily="34" charset="0"/>
              </a:rPr>
              <a:t>elevation</a:t>
            </a:r>
            <a:r>
              <a:rPr lang="fr-FR" sz="1800" b="0" dirty="0">
                <a:latin typeface="Arial" panose="020B0604020202020204" pitchFamily="34" charset="0"/>
                <a:cs typeface="Arial" panose="020B0604020202020204" pitchFamily="34" charset="0"/>
              </a:rPr>
              <a:t> (m)) + </a:t>
            </a:r>
            <a:r>
              <a:rPr lang="fr-FR" sz="1800" b="0" dirty="0" smtClean="0">
                <a:latin typeface="Arial" panose="020B0604020202020204" pitchFamily="34" charset="0"/>
                <a:cs typeface="Arial" panose="020B0604020202020204" pitchFamily="34" charset="0"/>
              </a:rPr>
              <a:t>	4408.1</a:t>
            </a:r>
            <a:r>
              <a:rPr lang="fr-FR" sz="1800" b="0" dirty="0">
                <a:latin typeface="Arial" panose="020B0604020202020204" pitchFamily="34" charset="0"/>
                <a:cs typeface="Arial" panose="020B0604020202020204" pitchFamily="34" charset="0"/>
              </a:rPr>
              <a:t>) </a:t>
            </a:r>
          </a:p>
          <a:p>
            <a:r>
              <a:rPr lang="en-CA" sz="1800" b="0" dirty="0">
                <a:latin typeface="Arial" panose="020B0604020202020204" pitchFamily="34" charset="0"/>
                <a:cs typeface="Arial" panose="020B0604020202020204" pitchFamily="34" charset="0"/>
              </a:rPr>
              <a:t>S2 = Stand density and growth rate (see the following link to calculate): </a:t>
            </a:r>
            <a:endParaRPr lang="en-CA" sz="1800" dirty="0">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99" y="11093"/>
            <a:ext cx="3938728" cy="3865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059832" y="31057"/>
            <a:ext cx="5976665" cy="523220"/>
          </a:xfrm>
          <a:prstGeom prst="rect">
            <a:avLst/>
          </a:prstGeom>
          <a:noFill/>
        </p:spPr>
        <p:txBody>
          <a:bodyPr wrap="square" rtlCol="0">
            <a:spAutoFit/>
          </a:bodyPr>
          <a:lstStyle/>
          <a:p>
            <a:r>
              <a:rPr lang="en-CA" sz="2800" b="0" dirty="0" smtClean="0">
                <a:latin typeface="Arial" panose="020B0604020202020204" pitchFamily="34" charset="0"/>
                <a:cs typeface="Arial" panose="020B0604020202020204" pitchFamily="34" charset="0"/>
              </a:rPr>
              <a:t>Distribution of spruce beetle in B.C.</a:t>
            </a:r>
            <a:endParaRPr lang="en-CA" sz="2800" b="0" dirty="0">
              <a:latin typeface="Arial" panose="020B0604020202020204" pitchFamily="34" charset="0"/>
              <a:cs typeface="Arial" panose="020B0604020202020204" pitchFamily="34" charset="0"/>
            </a:endParaRPr>
          </a:p>
        </p:txBody>
      </p:sp>
      <p:sp>
        <p:nvSpPr>
          <p:cNvPr id="4" name="Rectangle 3"/>
          <p:cNvSpPr/>
          <p:nvPr/>
        </p:nvSpPr>
        <p:spPr>
          <a:xfrm>
            <a:off x="4051184" y="692696"/>
            <a:ext cx="4824536" cy="1754326"/>
          </a:xfrm>
          <a:prstGeom prst="rect">
            <a:avLst/>
          </a:prstGeom>
        </p:spPr>
        <p:txBody>
          <a:bodyPr wrap="square">
            <a:spAutoFit/>
          </a:bodyPr>
          <a:lstStyle/>
          <a:p>
            <a:r>
              <a:rPr lang="en-CA" sz="1800" b="0" dirty="0">
                <a:latin typeface="Arial" panose="020B0604020202020204" pitchFamily="34" charset="0"/>
                <a:cs typeface="Arial" panose="020B0604020202020204" pitchFamily="34" charset="0"/>
              </a:rPr>
              <a:t>Hazard rating identifies those stands where substantial losses can be expected if an outbreak of spruce beetle </a:t>
            </a:r>
            <a:r>
              <a:rPr lang="en-CA" sz="1800" b="0" dirty="0" smtClean="0">
                <a:latin typeface="Arial" panose="020B0604020202020204" pitchFamily="34" charset="0"/>
                <a:cs typeface="Arial" panose="020B0604020202020204" pitchFamily="34" charset="0"/>
              </a:rPr>
              <a:t>occurs.</a:t>
            </a:r>
          </a:p>
          <a:p>
            <a:endParaRPr lang="en-CA" sz="1800" b="0" dirty="0">
              <a:latin typeface="Arial" panose="020B0604020202020204" pitchFamily="34" charset="0"/>
              <a:cs typeface="Arial" panose="020B0604020202020204" pitchFamily="34" charset="0"/>
            </a:endParaRPr>
          </a:p>
          <a:p>
            <a:r>
              <a:rPr lang="en-CA" sz="1800" b="0" dirty="0" smtClean="0">
                <a:latin typeface="Arial" panose="020B0604020202020204" pitchFamily="34" charset="0"/>
                <a:cs typeface="Arial" panose="020B0604020202020204" pitchFamily="34" charset="0"/>
              </a:rPr>
              <a:t>This </a:t>
            </a:r>
            <a:r>
              <a:rPr lang="en-CA" sz="1800" b="0" dirty="0">
                <a:latin typeface="Arial" panose="020B0604020202020204" pitchFamily="34" charset="0"/>
                <a:cs typeface="Arial" panose="020B0604020202020204" pitchFamily="34" charset="0"/>
              </a:rPr>
              <a:t>valuable planning tool identifies those stands that are highly susceptible to attack. </a:t>
            </a:r>
          </a:p>
        </p:txBody>
      </p:sp>
      <p:sp>
        <p:nvSpPr>
          <p:cNvPr id="5" name="Rectangle 4"/>
          <p:cNvSpPr/>
          <p:nvPr/>
        </p:nvSpPr>
        <p:spPr>
          <a:xfrm>
            <a:off x="4070415" y="2636912"/>
            <a:ext cx="4824536" cy="1323439"/>
          </a:xfrm>
          <a:prstGeom prst="rect">
            <a:avLst/>
          </a:prstGeom>
          <a:ln>
            <a:solidFill>
              <a:schemeClr val="bg2"/>
            </a:solidFill>
          </a:ln>
        </p:spPr>
        <p:txBody>
          <a:bodyPr wrap="square">
            <a:spAutoFit/>
          </a:bodyPr>
          <a:lstStyle/>
          <a:p>
            <a:r>
              <a:rPr lang="en-CA" sz="2000" b="0" dirty="0">
                <a:latin typeface="Arial" panose="020B0604020202020204" pitchFamily="34" charset="0"/>
                <a:cs typeface="Arial" panose="020B0604020202020204" pitchFamily="34" charset="0"/>
              </a:rPr>
              <a:t>To determine stand hazard, the following formula is applied: </a:t>
            </a:r>
            <a:endParaRPr lang="en-CA" sz="2000" b="0" dirty="0" smtClean="0">
              <a:latin typeface="Arial" panose="020B0604020202020204" pitchFamily="34" charset="0"/>
              <a:cs typeface="Arial" panose="020B0604020202020204" pitchFamily="34" charset="0"/>
            </a:endParaRPr>
          </a:p>
          <a:p>
            <a:endParaRPr lang="en-CA" sz="2000" b="0" dirty="0">
              <a:latin typeface="Arial" panose="020B0604020202020204" pitchFamily="34" charset="0"/>
              <a:cs typeface="Arial" panose="020B0604020202020204" pitchFamily="34" charset="0"/>
            </a:endParaRPr>
          </a:p>
          <a:p>
            <a:r>
              <a:rPr lang="pt-BR" sz="2000" b="0" dirty="0">
                <a:latin typeface="Arial" panose="020B0604020202020204" pitchFamily="34" charset="0"/>
                <a:cs typeface="Arial" panose="020B0604020202020204" pitchFamily="34" charset="0"/>
              </a:rPr>
              <a:t>10 x (Q x A x P x L x S2) x 0.5 </a:t>
            </a:r>
            <a:endParaRPr lang="en-CA" sz="20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63746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Content Placeholder 5" descr="SBB high stumps Cupola Ck 1992.jpg"/>
          <p:cNvPicPr>
            <a:picLocks noGrp="1" noChangeAspect="1"/>
          </p:cNvPicPr>
          <p:nvPr>
            <p:ph idx="1"/>
          </p:nvPr>
        </p:nvPicPr>
        <p:blipFill>
          <a:blip r:embed="rId3" cstate="print"/>
          <a:srcRect/>
          <a:stretch>
            <a:fillRect/>
          </a:stretch>
        </p:blipFill>
        <p:spPr>
          <a:xfrm>
            <a:off x="-14288" y="838200"/>
            <a:ext cx="9158288" cy="6040438"/>
          </a:xfrm>
        </p:spPr>
      </p:pic>
      <p:sp>
        <p:nvSpPr>
          <p:cNvPr id="4" name="Title 1"/>
          <p:cNvSpPr txBox="1">
            <a:spLocks/>
          </p:cNvSpPr>
          <p:nvPr/>
        </p:nvSpPr>
        <p:spPr bwMode="auto">
          <a:xfrm>
            <a:off x="0" y="-228600"/>
            <a:ext cx="9144000" cy="11430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chor="ctr"/>
          <a:lstStyle/>
          <a:p>
            <a:pPr algn="ctr" eaLnBrk="1" hangingPunct="1">
              <a:defRPr/>
            </a:pPr>
            <a:r>
              <a:rPr lang="en-CA" sz="2800" kern="0" dirty="0">
                <a:solidFill>
                  <a:srgbClr val="008000"/>
                </a:solidFill>
                <a:effectLst>
                  <a:outerShdw blurRad="38100" dist="38100" dir="2700000" algn="tl">
                    <a:srgbClr val="000000"/>
                  </a:outerShdw>
                </a:effectLst>
                <a:latin typeface="Comic Sans MS" pitchFamily="66" charset="0"/>
                <a:ea typeface="+mj-ea"/>
                <a:cs typeface="+mj-cs"/>
              </a:rPr>
              <a:t>Management:</a:t>
            </a:r>
            <a:r>
              <a:rPr lang="en-CA" sz="2800" kern="0" dirty="0">
                <a:solidFill>
                  <a:srgbClr val="FFFF00"/>
                </a:solidFill>
                <a:effectLst>
                  <a:outerShdw blurRad="38100" dist="38100" dir="2700000" algn="tl">
                    <a:srgbClr val="000000"/>
                  </a:outerShdw>
                </a:effectLst>
                <a:latin typeface="Comic Sans MS" pitchFamily="66" charset="0"/>
                <a:ea typeface="+mj-ea"/>
                <a:cs typeface="+mj-cs"/>
              </a:rPr>
              <a:t> </a:t>
            </a:r>
            <a:r>
              <a:rPr lang="en-CA" sz="2800" b="0" kern="0" dirty="0">
                <a:solidFill>
                  <a:srgbClr val="663300"/>
                </a:solidFill>
                <a:effectLst>
                  <a:outerShdw blurRad="38100" dist="38100" dir="2700000" algn="tl">
                    <a:srgbClr val="000000"/>
                  </a:outerShdw>
                </a:effectLst>
                <a:latin typeface="Comic Sans MS" pitchFamily="66" charset="0"/>
                <a:ea typeface="+mj-ea"/>
                <a:cs typeface="+mj-cs"/>
              </a:rPr>
              <a:t>Clean up!</a:t>
            </a:r>
          </a:p>
        </p:txBody>
      </p:sp>
      <p:sp>
        <p:nvSpPr>
          <p:cNvPr id="5" name="Down Arrow 4"/>
          <p:cNvSpPr/>
          <p:nvPr/>
        </p:nvSpPr>
        <p:spPr>
          <a:xfrm rot="17956378">
            <a:off x="2970213" y="1865313"/>
            <a:ext cx="484187" cy="979487"/>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8" name="Down Arrow 7"/>
          <p:cNvSpPr/>
          <p:nvPr/>
        </p:nvSpPr>
        <p:spPr>
          <a:xfrm rot="17956378">
            <a:off x="1065213" y="2779713"/>
            <a:ext cx="484187" cy="979487"/>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9" name="Down Arrow 8"/>
          <p:cNvSpPr/>
          <p:nvPr/>
        </p:nvSpPr>
        <p:spPr>
          <a:xfrm rot="17956378">
            <a:off x="1065213" y="4151313"/>
            <a:ext cx="484187" cy="979487"/>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descr="Whitewater trap trees DCP_0056 small.JPG"/>
          <p:cNvPicPr>
            <a:picLocks noChangeAspect="1"/>
          </p:cNvPicPr>
          <p:nvPr/>
        </p:nvPicPr>
        <p:blipFill>
          <a:blip r:embed="rId3" cstate="print"/>
          <a:srcRect/>
          <a:stretch>
            <a:fillRect/>
          </a:stretch>
        </p:blipFill>
        <p:spPr bwMode="auto">
          <a:xfrm>
            <a:off x="1619672" y="3212976"/>
            <a:ext cx="5796136" cy="3450511"/>
          </a:xfrm>
          <a:prstGeom prst="rect">
            <a:avLst/>
          </a:prstGeom>
          <a:ln>
            <a:solidFill>
              <a:schemeClr val="tx1"/>
            </a:solidFill>
          </a:ln>
          <a:effectLst>
            <a:outerShdw blurRad="38100" dist="76200" dir="2700000" algn="tl" rotWithShape="0">
              <a:prstClr val="black">
                <a:alpha val="65000"/>
              </a:prstClr>
            </a:outerShdw>
          </a:effectLst>
        </p:spPr>
      </p:pic>
      <p:sp>
        <p:nvSpPr>
          <p:cNvPr id="2" name="Title 1"/>
          <p:cNvSpPr>
            <a:spLocks noGrp="1"/>
          </p:cNvSpPr>
          <p:nvPr>
            <p:ph type="title"/>
          </p:nvPr>
        </p:nvSpPr>
        <p:spPr>
          <a:xfrm>
            <a:off x="457200" y="-76200"/>
            <a:ext cx="8229600" cy="1143000"/>
          </a:xfrm>
        </p:spPr>
        <p:txBody>
          <a:bodyPr/>
          <a:lstStyle/>
          <a:p>
            <a:pPr>
              <a:defRPr/>
            </a:pPr>
            <a:r>
              <a:rPr lang="en-CA" sz="2800" b="1" dirty="0" smtClean="0">
                <a:solidFill>
                  <a:srgbClr val="006600"/>
                </a:solidFill>
                <a:effectLst>
                  <a:outerShdw blurRad="38100" dist="38100" dir="2700000" algn="tl">
                    <a:srgbClr val="000000">
                      <a:alpha val="43137"/>
                    </a:srgbClr>
                  </a:outerShdw>
                </a:effectLst>
                <a:latin typeface="Comic Sans MS" pitchFamily="66" charset="0"/>
              </a:rPr>
              <a:t>Management: </a:t>
            </a:r>
            <a:r>
              <a:rPr lang="en-CA" sz="2800" dirty="0" smtClean="0">
                <a:solidFill>
                  <a:srgbClr val="663300"/>
                </a:solidFill>
                <a:effectLst>
                  <a:outerShdw blurRad="38100" dist="38100" dir="2700000" algn="tl">
                    <a:srgbClr val="000000">
                      <a:alpha val="43137"/>
                    </a:srgbClr>
                  </a:outerShdw>
                </a:effectLst>
                <a:latin typeface="Comic Sans MS" pitchFamily="66" charset="0"/>
              </a:rPr>
              <a:t>Trap trees</a:t>
            </a:r>
            <a:endParaRPr lang="en-CA" sz="2800" dirty="0">
              <a:solidFill>
                <a:srgbClr val="663300"/>
              </a:solidFill>
              <a:effectLst>
                <a:outerShdw blurRad="38100" dist="38100" dir="2700000" algn="tl">
                  <a:srgbClr val="000000">
                    <a:alpha val="43137"/>
                  </a:srgbClr>
                </a:outerShdw>
              </a:effectLst>
              <a:latin typeface="Comic Sans MS" pitchFamily="66" charset="0"/>
            </a:endParaRPr>
          </a:p>
        </p:txBody>
      </p:sp>
      <p:sp>
        <p:nvSpPr>
          <p:cNvPr id="3" name="Content Placeholder 2"/>
          <p:cNvSpPr>
            <a:spLocks noGrp="1"/>
          </p:cNvSpPr>
          <p:nvPr>
            <p:ph idx="1"/>
          </p:nvPr>
        </p:nvSpPr>
        <p:spPr>
          <a:xfrm>
            <a:off x="467544" y="766923"/>
            <a:ext cx="8208911" cy="2438400"/>
          </a:xfrm>
          <a:noFill/>
        </p:spPr>
        <p:txBody>
          <a:bodyPr/>
          <a:lstStyle/>
          <a:p>
            <a:pPr>
              <a:lnSpc>
                <a:spcPct val="90000"/>
              </a:lnSpc>
              <a:defRPr/>
            </a:pPr>
            <a:r>
              <a:rPr lang="en-CA" sz="2400" dirty="0" smtClean="0">
                <a:latin typeface="Arial" panose="020B0604020202020204" pitchFamily="34" charset="0"/>
                <a:cs typeface="Arial" panose="020B0604020202020204" pitchFamily="34" charset="0"/>
              </a:rPr>
              <a:t>Largest available healthy trees</a:t>
            </a:r>
          </a:p>
          <a:p>
            <a:pPr>
              <a:lnSpc>
                <a:spcPct val="90000"/>
              </a:lnSpc>
              <a:defRPr/>
            </a:pPr>
            <a:r>
              <a:rPr lang="en-CA" sz="2400" dirty="0" smtClean="0">
                <a:latin typeface="Arial" panose="020B0604020202020204" pitchFamily="34" charset="0"/>
                <a:cs typeface="Arial" panose="020B0604020202020204" pitchFamily="34" charset="0"/>
              </a:rPr>
              <a:t>Non-lethal Trap Trees – harvest (remove), peel or burn</a:t>
            </a:r>
          </a:p>
          <a:p>
            <a:pPr>
              <a:lnSpc>
                <a:spcPct val="90000"/>
              </a:lnSpc>
              <a:defRPr/>
            </a:pPr>
            <a:r>
              <a:rPr lang="en-CA" sz="2400" dirty="0" smtClean="0">
                <a:solidFill>
                  <a:srgbClr val="663300"/>
                </a:solidFill>
                <a:latin typeface="Arial" panose="020B0604020202020204" pitchFamily="34" charset="0"/>
                <a:cs typeface="Arial" panose="020B0604020202020204" pitchFamily="34" charset="0"/>
              </a:rPr>
              <a:t>Lethal Trap Trees - not often used anymore</a:t>
            </a:r>
          </a:p>
          <a:p>
            <a:pPr>
              <a:lnSpc>
                <a:spcPct val="90000"/>
              </a:lnSpc>
              <a:defRPr/>
            </a:pPr>
            <a:r>
              <a:rPr lang="en-CA" sz="2400" dirty="0" smtClean="0">
                <a:latin typeface="Arial" panose="020B0604020202020204" pitchFamily="34" charset="0"/>
                <a:cs typeface="Arial" panose="020B0604020202020204" pitchFamily="34" charset="0"/>
              </a:rPr>
              <a:t>How many? 1 trap tree for every 4 infested trees (</a:t>
            </a:r>
            <a:r>
              <a:rPr lang="en-CA" sz="2400" i="1" dirty="0" smtClean="0">
                <a:solidFill>
                  <a:srgbClr val="008000"/>
                </a:solidFill>
                <a:latin typeface="Arial" panose="020B0604020202020204" pitchFamily="34" charset="0"/>
                <a:cs typeface="Arial" panose="020B0604020202020204" pitchFamily="34" charset="0"/>
              </a:rPr>
              <a:t>in building phase of outbreak</a:t>
            </a:r>
            <a:r>
              <a:rPr lang="en-CA" sz="2400" dirty="0" smtClean="0">
                <a:latin typeface="Arial" panose="020B0604020202020204" pitchFamily="34" charset="0"/>
                <a:cs typeface="Arial" panose="020B0604020202020204" pitchFamily="34" charset="0"/>
              </a:rPr>
              <a:t>)</a:t>
            </a:r>
          </a:p>
          <a:p>
            <a:pPr>
              <a:lnSpc>
                <a:spcPct val="90000"/>
              </a:lnSpc>
              <a:defRPr/>
            </a:pPr>
            <a:r>
              <a:rPr lang="en-CA" sz="2400" dirty="0" smtClean="0">
                <a:latin typeface="Arial" panose="020B0604020202020204" pitchFamily="34" charset="0"/>
                <a:cs typeface="Arial" panose="020B0604020202020204" pitchFamily="34" charset="0"/>
              </a:rPr>
              <a:t>800 m apart</a:t>
            </a:r>
          </a:p>
          <a:p>
            <a:pPr>
              <a:lnSpc>
                <a:spcPct val="90000"/>
              </a:lnSpc>
              <a:buFontTx/>
              <a:buNone/>
              <a:defRPr/>
            </a:pPr>
            <a:endParaRPr lang="en-CA" sz="2400" dirty="0" smtClean="0">
              <a:latin typeface="Arial" panose="020B0604020202020204" pitchFamily="34" charset="0"/>
              <a:cs typeface="Arial" panose="020B0604020202020204" pitchFamily="34" charset="0"/>
            </a:endParaRPr>
          </a:p>
        </p:txBody>
      </p:sp>
      <p:sp>
        <p:nvSpPr>
          <p:cNvPr id="5" name="Down Arrow 4"/>
          <p:cNvSpPr/>
          <p:nvPr/>
        </p:nvSpPr>
        <p:spPr>
          <a:xfrm rot="8221041">
            <a:off x="6759401" y="4432334"/>
            <a:ext cx="287881" cy="766743"/>
          </a:xfrm>
          <a:prstGeom prst="downArrow">
            <a:avLst/>
          </a:prstGeom>
          <a:solidFill>
            <a:srgbClr val="FF0000"/>
          </a:solid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8640"/>
            <a:ext cx="9144000" cy="1173162"/>
          </a:xfrm>
          <a:noFill/>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defRPr/>
            </a:pPr>
            <a:r>
              <a:rPr lang="en-CA" sz="2800" b="1" dirty="0" smtClean="0">
                <a:solidFill>
                  <a:srgbClr val="006600"/>
                </a:solidFill>
                <a:latin typeface="Comic Sans MS" pitchFamily="66" charset="0"/>
              </a:rPr>
              <a:t>Management: </a:t>
            </a:r>
            <a:r>
              <a:rPr lang="en-CA" sz="2800" dirty="0" smtClean="0">
                <a:solidFill>
                  <a:srgbClr val="003300"/>
                </a:solidFill>
                <a:latin typeface="Comic Sans MS" pitchFamily="66" charset="0"/>
              </a:rPr>
              <a:t>Pheromones to reduce spruce beetle populations  on downed trees - </a:t>
            </a:r>
            <a:r>
              <a:rPr lang="en-CA" sz="2800" dirty="0" smtClean="0">
                <a:solidFill>
                  <a:srgbClr val="C00000"/>
                </a:solidFill>
                <a:effectLst>
                  <a:outerShdw blurRad="38100" dist="38100" dir="2700000" algn="tl">
                    <a:srgbClr val="000000">
                      <a:alpha val="43137"/>
                    </a:srgbClr>
                  </a:outerShdw>
                </a:effectLst>
                <a:latin typeface="Comic Sans MS" pitchFamily="66" charset="0"/>
              </a:rPr>
              <a:t>Repellent</a:t>
            </a:r>
            <a:endParaRPr lang="en-CA" sz="2800" dirty="0">
              <a:solidFill>
                <a:srgbClr val="C00000"/>
              </a:solidFill>
              <a:latin typeface="Comic Sans MS" pitchFamily="66" charset="0"/>
            </a:endParaRPr>
          </a:p>
        </p:txBody>
      </p:sp>
      <p:sp>
        <p:nvSpPr>
          <p:cNvPr id="3" name="Text Placeholder 2"/>
          <p:cNvSpPr>
            <a:spLocks noGrp="1"/>
          </p:cNvSpPr>
          <p:nvPr>
            <p:ph type="body" sz="half" idx="1"/>
          </p:nvPr>
        </p:nvSpPr>
        <p:spPr>
          <a:xfrm>
            <a:off x="468313" y="2060575"/>
            <a:ext cx="8229600" cy="3505200"/>
          </a:xfrm>
        </p:spPr>
        <p:txBody>
          <a:bodyPr/>
          <a:lstStyle/>
          <a:p>
            <a:pPr>
              <a:spcAft>
                <a:spcPts val="600"/>
              </a:spcAft>
              <a:defRPr/>
            </a:pPr>
            <a:r>
              <a:rPr lang="en-CA" sz="2400" dirty="0" smtClean="0">
                <a:solidFill>
                  <a:srgbClr val="00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MCH</a:t>
            </a:r>
            <a:r>
              <a:rPr lang="en-CA" sz="2400" dirty="0" smtClean="0">
                <a:solidFill>
                  <a:srgbClr val="003300"/>
                </a:solidFill>
                <a:latin typeface="Arial" panose="020B0604020202020204" pitchFamily="34" charset="0"/>
                <a:cs typeface="Arial" panose="020B0604020202020204" pitchFamily="34" charset="0"/>
              </a:rPr>
              <a:t> is anti-aggregation pheromone of the spruce beetle</a:t>
            </a:r>
          </a:p>
          <a:p>
            <a:pPr>
              <a:spcAft>
                <a:spcPts val="600"/>
              </a:spcAft>
              <a:defRPr/>
            </a:pPr>
            <a:r>
              <a:rPr lang="en-CA" sz="2400" dirty="0" smtClean="0">
                <a:solidFill>
                  <a:srgbClr val="006600"/>
                </a:solidFill>
                <a:latin typeface="Arial" panose="020B0604020202020204" pitchFamily="34" charset="0"/>
                <a:cs typeface="Arial" panose="020B0604020202020204" pitchFamily="34" charset="0"/>
              </a:rPr>
              <a:t>Has been used to reduce spruce beetle attack on felled trees</a:t>
            </a:r>
          </a:p>
          <a:p>
            <a:pPr>
              <a:spcAft>
                <a:spcPts val="600"/>
              </a:spcAft>
              <a:defRPr/>
            </a:pPr>
            <a:r>
              <a:rPr lang="en-CA" sz="2400" dirty="0" smtClean="0">
                <a:solidFill>
                  <a:srgbClr val="003300"/>
                </a:solidFill>
                <a:latin typeface="Arial" panose="020B0604020202020204" pitchFamily="34" charset="0"/>
                <a:cs typeface="Arial" panose="020B0604020202020204" pitchFamily="34" charset="0"/>
              </a:rPr>
              <a:t>Inconsistent results on standing trees.</a:t>
            </a:r>
          </a:p>
        </p:txBody>
      </p:sp>
      <p:sp>
        <p:nvSpPr>
          <p:cNvPr id="23558" name="Rectangle 3"/>
          <p:cNvSpPr>
            <a:spLocks noChangeArrowheads="1"/>
          </p:cNvSpPr>
          <p:nvPr/>
        </p:nvSpPr>
        <p:spPr bwMode="auto">
          <a:xfrm>
            <a:off x="2339752" y="4149080"/>
            <a:ext cx="4632325" cy="460375"/>
          </a:xfrm>
          <a:prstGeom prst="rect">
            <a:avLst/>
          </a:prstGeom>
          <a:noFill/>
          <a:ln w="9525">
            <a:noFill/>
            <a:miter lim="800000"/>
            <a:headEnd/>
            <a:tailEnd/>
          </a:ln>
        </p:spPr>
        <p:txBody>
          <a:bodyPr wrap="none">
            <a:spAutoFit/>
          </a:bodyPr>
          <a:lstStyle/>
          <a:p>
            <a:r>
              <a:rPr lang="en-CA" dirty="0">
                <a:solidFill>
                  <a:srgbClr val="003300"/>
                </a:solidFill>
                <a:latin typeface="Arial" charset="0"/>
                <a:cs typeface="Arial" charset="0"/>
              </a:rPr>
              <a:t>(3-methylcyclohex-2-en-1-one)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96752"/>
          </a:xfrm>
          <a:noFill/>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defRPr/>
            </a:pPr>
            <a:r>
              <a:rPr lang="en-CA" sz="2800" dirty="0" smtClean="0">
                <a:solidFill>
                  <a:srgbClr val="006600"/>
                </a:solidFill>
                <a:effectLst>
                  <a:outerShdw blurRad="38100" dist="38100" dir="2700000" algn="tl">
                    <a:srgbClr val="000000">
                      <a:alpha val="43137"/>
                    </a:srgbClr>
                  </a:outerShdw>
                </a:effectLst>
                <a:latin typeface="Comic Sans MS" pitchFamily="66" charset="0"/>
              </a:rPr>
              <a:t>Management: </a:t>
            </a:r>
            <a:r>
              <a:rPr lang="en-CA" sz="2800" dirty="0" smtClean="0">
                <a:solidFill>
                  <a:srgbClr val="003300"/>
                </a:solidFill>
                <a:effectLst>
                  <a:outerShdw blurRad="38100" dist="38100" dir="2700000" algn="tl">
                    <a:srgbClr val="000000">
                      <a:alpha val="43137"/>
                    </a:srgbClr>
                  </a:outerShdw>
                </a:effectLst>
                <a:latin typeface="Comic Sans MS" pitchFamily="66" charset="0"/>
              </a:rPr>
              <a:t>Pheromones to reduce spruce beetle populations on downed trees - </a:t>
            </a:r>
            <a:r>
              <a:rPr lang="en-CA" sz="2800" dirty="0" smtClean="0">
                <a:solidFill>
                  <a:srgbClr val="C00000"/>
                </a:solidFill>
                <a:effectLst>
                  <a:outerShdw blurRad="38100" dist="38100" dir="2700000" algn="tl">
                    <a:srgbClr val="000000">
                      <a:alpha val="43137"/>
                    </a:srgbClr>
                  </a:outerShdw>
                </a:effectLst>
                <a:latin typeface="Comic Sans MS" pitchFamily="66" charset="0"/>
              </a:rPr>
              <a:t>Competitive exclusion</a:t>
            </a:r>
            <a:endParaRPr lang="en-CA" sz="2800" dirty="0">
              <a:solidFill>
                <a:srgbClr val="C00000"/>
              </a:solidFill>
              <a:effectLst>
                <a:outerShdw blurRad="38100" dist="38100" dir="2700000" algn="tl">
                  <a:srgbClr val="000000">
                    <a:alpha val="43137"/>
                  </a:srgbClr>
                </a:outerShdw>
              </a:effectLst>
              <a:latin typeface="Comic Sans MS" pitchFamily="66" charset="0"/>
            </a:endParaRPr>
          </a:p>
        </p:txBody>
      </p:sp>
      <p:sp>
        <p:nvSpPr>
          <p:cNvPr id="3" name="Text Placeholder 2"/>
          <p:cNvSpPr>
            <a:spLocks noGrp="1"/>
          </p:cNvSpPr>
          <p:nvPr>
            <p:ph type="body" sz="half" idx="1"/>
          </p:nvPr>
        </p:nvSpPr>
        <p:spPr>
          <a:xfrm>
            <a:off x="251520" y="1340768"/>
            <a:ext cx="8229600" cy="2880320"/>
          </a:xfrm>
        </p:spPr>
        <p:txBody>
          <a:bodyPr/>
          <a:lstStyle/>
          <a:p>
            <a:pPr>
              <a:spcAft>
                <a:spcPts val="600"/>
              </a:spcAft>
              <a:defRPr/>
            </a:pPr>
            <a:r>
              <a:rPr lang="en-CA" sz="2400" dirty="0" smtClean="0">
                <a:solidFill>
                  <a:srgbClr val="003300"/>
                </a:solidFill>
                <a:latin typeface="Arial" panose="020B0604020202020204" pitchFamily="34" charset="0"/>
                <a:cs typeface="Arial" panose="020B0604020202020204" pitchFamily="34" charset="0"/>
              </a:rPr>
              <a:t>Pre-attack application of pheromones of competing secondary beetle species to promote exploitation of resource</a:t>
            </a:r>
          </a:p>
          <a:p>
            <a:pPr>
              <a:spcAft>
                <a:spcPts val="600"/>
              </a:spcAft>
              <a:defRPr/>
            </a:pPr>
            <a:r>
              <a:rPr lang="en-CA" sz="2400" dirty="0" smtClean="0">
                <a:solidFill>
                  <a:srgbClr val="006600"/>
                </a:solidFill>
                <a:latin typeface="Arial" panose="020B0604020202020204" pitchFamily="34" charset="0"/>
                <a:cs typeface="Arial" panose="020B0604020202020204" pitchFamily="34" charset="0"/>
              </a:rPr>
              <a:t>Inhibits spruce beetle (SBB) attack and production</a:t>
            </a:r>
          </a:p>
          <a:p>
            <a:pPr>
              <a:spcAft>
                <a:spcPts val="600"/>
              </a:spcAft>
              <a:defRPr/>
            </a:pPr>
            <a:r>
              <a:rPr lang="en-CA" sz="2400" dirty="0" smtClean="0">
                <a:solidFill>
                  <a:srgbClr val="003300"/>
                </a:solidFill>
                <a:latin typeface="Arial" panose="020B0604020202020204" pitchFamily="34" charset="0"/>
                <a:cs typeface="Arial" panose="020B0604020202020204" pitchFamily="34" charset="0"/>
              </a:rPr>
              <a:t>Has been used on downed trees</a:t>
            </a:r>
          </a:p>
          <a:p>
            <a:pPr>
              <a:spcAft>
                <a:spcPts val="600"/>
              </a:spcAft>
              <a:defRPr/>
            </a:pPr>
            <a:r>
              <a:rPr lang="en-CA" sz="2400" dirty="0" smtClean="0">
                <a:solidFill>
                  <a:srgbClr val="006600"/>
                </a:solidFill>
                <a:latin typeface="Arial" panose="020B0604020202020204" pitchFamily="34" charset="0"/>
                <a:cs typeface="Arial" panose="020B0604020202020204" pitchFamily="34" charset="0"/>
              </a:rPr>
              <a:t>Attracts </a:t>
            </a:r>
            <a:r>
              <a:rPr lang="en-CA" sz="2400" i="1" dirty="0" smtClean="0">
                <a:solidFill>
                  <a:srgbClr val="663300"/>
                </a:solidFill>
                <a:latin typeface="Arial" panose="020B0604020202020204" pitchFamily="34" charset="0"/>
                <a:cs typeface="Arial" panose="020B0604020202020204" pitchFamily="34" charset="0"/>
              </a:rPr>
              <a:t>Ips tridens</a:t>
            </a:r>
            <a:r>
              <a:rPr lang="en-CA" sz="2400" dirty="0" smtClean="0">
                <a:solidFill>
                  <a:srgbClr val="663300"/>
                </a:solidFill>
                <a:latin typeface="Arial" panose="020B0604020202020204" pitchFamily="34" charset="0"/>
                <a:cs typeface="Arial" panose="020B0604020202020204" pitchFamily="34" charset="0"/>
              </a:rPr>
              <a:t> </a:t>
            </a:r>
            <a:r>
              <a:rPr lang="en-CA" sz="2400" dirty="0" smtClean="0">
                <a:solidFill>
                  <a:srgbClr val="006600"/>
                </a:solidFill>
                <a:latin typeface="Arial" panose="020B0604020202020204" pitchFamily="34" charset="0"/>
                <a:cs typeface="Arial" panose="020B0604020202020204" pitchFamily="34" charset="0"/>
              </a:rPr>
              <a:t>and </a:t>
            </a:r>
            <a:r>
              <a:rPr lang="en-CA" sz="2400" i="1" dirty="0" smtClean="0">
                <a:solidFill>
                  <a:srgbClr val="663300"/>
                </a:solidFill>
                <a:latin typeface="Arial" panose="020B0604020202020204" pitchFamily="34" charset="0"/>
                <a:cs typeface="Arial" panose="020B0604020202020204" pitchFamily="34" charset="0"/>
              </a:rPr>
              <a:t>Dryocoetes affaber</a:t>
            </a:r>
            <a:endParaRPr lang="en-CA" sz="2400" i="1" dirty="0">
              <a:solidFill>
                <a:srgbClr val="663300"/>
              </a:solidFill>
              <a:latin typeface="Arial" panose="020B0604020202020204" pitchFamily="34" charset="0"/>
              <a:cs typeface="Arial" panose="020B0604020202020204" pitchFamily="34" charset="0"/>
            </a:endParaRPr>
          </a:p>
        </p:txBody>
      </p:sp>
      <p:pic>
        <p:nvPicPr>
          <p:cNvPr id="24582" name="Picture 7" descr="Ips pini adult II"/>
          <p:cNvPicPr>
            <a:picLocks noChangeAspect="1" noChangeArrowheads="1"/>
          </p:cNvPicPr>
          <p:nvPr/>
        </p:nvPicPr>
        <p:blipFill>
          <a:blip r:embed="rId3" cstate="print"/>
          <a:srcRect/>
          <a:stretch>
            <a:fillRect/>
          </a:stretch>
        </p:blipFill>
        <p:spPr bwMode="auto">
          <a:xfrm>
            <a:off x="7666585" y="2420888"/>
            <a:ext cx="1340096" cy="980827"/>
          </a:xfrm>
          <a:prstGeom prst="rect">
            <a:avLst/>
          </a:prstGeom>
          <a:noFill/>
          <a:ln w="25400">
            <a:solidFill>
              <a:srgbClr val="006600"/>
            </a:solidFill>
            <a:miter lim="800000"/>
            <a:headEnd/>
            <a:tailEnd/>
          </a:ln>
        </p:spPr>
      </p:pic>
      <p:pic>
        <p:nvPicPr>
          <p:cNvPr id="24583" name="Picture 2" descr="http://www.biolib.cz/IMG/THN/_95999.jpg"/>
          <p:cNvPicPr>
            <a:picLocks noChangeAspect="1" noChangeArrowheads="1"/>
          </p:cNvPicPr>
          <p:nvPr/>
        </p:nvPicPr>
        <p:blipFill>
          <a:blip r:embed="rId4" cstate="print"/>
          <a:srcRect/>
          <a:stretch>
            <a:fillRect/>
          </a:stretch>
        </p:blipFill>
        <p:spPr bwMode="auto">
          <a:xfrm>
            <a:off x="7452320" y="3545659"/>
            <a:ext cx="1554361" cy="1035469"/>
          </a:xfrm>
          <a:prstGeom prst="rect">
            <a:avLst/>
          </a:prstGeom>
          <a:noFill/>
          <a:ln w="25400">
            <a:solidFill>
              <a:srgbClr val="006600"/>
            </a:solidFill>
            <a:miter lim="800000"/>
            <a:headEnd/>
            <a:tailEnd/>
          </a:ln>
        </p:spPr>
      </p:pic>
      <p:sp>
        <p:nvSpPr>
          <p:cNvPr id="7" name="Text Placeholder 2"/>
          <p:cNvSpPr txBox="1">
            <a:spLocks/>
          </p:cNvSpPr>
          <p:nvPr/>
        </p:nvSpPr>
        <p:spPr bwMode="auto">
          <a:xfrm>
            <a:off x="611560" y="5467697"/>
            <a:ext cx="8229600" cy="819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buFontTx/>
              <a:buNone/>
              <a:defRPr/>
            </a:pPr>
            <a:r>
              <a:rPr lang="en-CA" sz="2400" b="0" kern="0" dirty="0" smtClean="0">
                <a:solidFill>
                  <a:srgbClr val="003300"/>
                </a:solidFill>
                <a:latin typeface="Arial" panose="020B0604020202020204" pitchFamily="34" charset="0"/>
                <a:cs typeface="Arial" panose="020B0604020202020204" pitchFamily="34" charset="0"/>
              </a:rPr>
              <a:t>Emergence of adults from standing trees to overwinter can be prevented by falling the infested trees before August.</a:t>
            </a:r>
            <a:endParaRPr lang="en-CA" sz="2400" b="0" kern="0" dirty="0">
              <a:solidFill>
                <a:srgbClr val="003300"/>
              </a:solidFill>
              <a:latin typeface="Arial" panose="020B0604020202020204" pitchFamily="34" charset="0"/>
              <a:cs typeface="Arial" panose="020B0604020202020204" pitchFamily="34" charset="0"/>
            </a:endParaRPr>
          </a:p>
        </p:txBody>
      </p:sp>
      <p:sp>
        <p:nvSpPr>
          <p:cNvPr id="4" name="Rectangle 3"/>
          <p:cNvSpPr/>
          <p:nvPr/>
        </p:nvSpPr>
        <p:spPr>
          <a:xfrm>
            <a:off x="537793" y="4797152"/>
            <a:ext cx="8468888" cy="461665"/>
          </a:xfrm>
          <a:prstGeom prst="rect">
            <a:avLst/>
          </a:prstGeom>
        </p:spPr>
        <p:txBody>
          <a:bodyPr wrap="square">
            <a:spAutoFit/>
          </a:bodyPr>
          <a:lstStyle/>
          <a:p>
            <a:pPr>
              <a:defRPr/>
            </a:pPr>
            <a:r>
              <a:rPr lang="en-CA" b="0" kern="0" dirty="0">
                <a:solidFill>
                  <a:srgbClr val="003300"/>
                </a:solidFill>
                <a:effectLst>
                  <a:outerShdw blurRad="38100" dist="38100" dir="2700000" algn="tl">
                    <a:srgbClr val="000000">
                      <a:alpha val="43137"/>
                    </a:srgbClr>
                  </a:outerShdw>
                </a:effectLst>
                <a:latin typeface="Comic Sans MS" pitchFamily="66" charset="0"/>
              </a:rPr>
              <a:t>Early falling of infested trees - </a:t>
            </a:r>
            <a:r>
              <a:rPr lang="en-CA" b="0" kern="0" dirty="0" smtClean="0">
                <a:solidFill>
                  <a:srgbClr val="663300"/>
                </a:solidFill>
                <a:effectLst>
                  <a:outerShdw blurRad="38100" dist="38100" dir="2700000" algn="tl">
                    <a:srgbClr val="000000">
                      <a:alpha val="43137"/>
                    </a:srgbClr>
                  </a:outerShdw>
                </a:effectLst>
                <a:latin typeface="Comic Sans MS" pitchFamily="66" charset="0"/>
              </a:rPr>
              <a:t>preventing </a:t>
            </a:r>
            <a:r>
              <a:rPr lang="en-CA" b="0" kern="0" dirty="0">
                <a:solidFill>
                  <a:srgbClr val="663300"/>
                </a:solidFill>
                <a:effectLst>
                  <a:outerShdw blurRad="38100" dist="38100" dir="2700000" algn="tl">
                    <a:srgbClr val="000000">
                      <a:alpha val="43137"/>
                    </a:srgbClr>
                  </a:outerShdw>
                </a:effectLst>
                <a:latin typeface="Comic Sans MS" pitchFamily="66" charset="0"/>
              </a:rPr>
              <a:t>emergence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1506</TotalTime>
  <Words>1986</Words>
  <Application>Microsoft Office PowerPoint</Application>
  <PresentationFormat>On-screen Show (4:3)</PresentationFormat>
  <Paragraphs>185</Paragraphs>
  <Slides>27</Slides>
  <Notes>8</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Management: Trap trees</vt:lpstr>
      <vt:lpstr>Management: Pheromones to reduce spruce beetle populations  on downed trees - Repellent</vt:lpstr>
      <vt:lpstr>Management: Pheromones to reduce spruce beetle populations on downed trees - Competitive exclusion</vt:lpstr>
    </vt:vector>
  </TitlesOfParts>
  <Company>Kamloops Regional Office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Lorraine Maclauchlan</dc:creator>
  <cp:lastModifiedBy>Rusch, David FLNR:EX</cp:lastModifiedBy>
  <cp:revision>139</cp:revision>
  <dcterms:created xsi:type="dcterms:W3CDTF">2003-11-11T19:19:43Z</dcterms:created>
  <dcterms:modified xsi:type="dcterms:W3CDTF">2016-10-31T22:07:31Z</dcterms:modified>
</cp:coreProperties>
</file>